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4" r:id="rId4"/>
    <p:sldMasterId id="214748370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Barlow ExtraLight"/>
      <p:regular r:id="rId24"/>
      <p:bold r:id="rId25"/>
      <p:italic r:id="rId26"/>
      <p:boldItalic r:id="rId27"/>
    </p:embeddedFont>
    <p:embeddedFont>
      <p:font typeface="Hepta Slab Medium"/>
      <p:regular r:id="rId28"/>
      <p:bold r:id="rId29"/>
    </p:embeddedFont>
    <p:embeddedFont>
      <p:font typeface="Hepta Slab Light"/>
      <p:regular r:id="rId30"/>
      <p:bold r:id="rId31"/>
    </p:embeddedFont>
    <p:embeddedFont>
      <p:font typeface="Hepta Slab"/>
      <p:regular r:id="rId32"/>
      <p:bold r:id="rId33"/>
    </p:embeddedFont>
    <p:embeddedFont>
      <p:font typeface="Barlow Medium"/>
      <p:regular r:id="rId34"/>
      <p:bold r:id="rId35"/>
      <p:italic r:id="rId36"/>
      <p:boldItalic r:id="rId37"/>
    </p:embeddedFont>
    <p:embeddedFont>
      <p:font typeface="Barlow Light"/>
      <p:regular r:id="rId38"/>
      <p:bold r:id="rId39"/>
      <p:italic r:id="rId40"/>
      <p:boldItalic r:id="rId41"/>
    </p:embeddedFont>
    <p:embeddedFont>
      <p:font typeface="Barlow"/>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Light-italic.fntdata"/><Relationship Id="rId20" Type="http://schemas.openxmlformats.org/officeDocument/2006/relationships/slide" Target="slides/slide14.xml"/><Relationship Id="rId42" Type="http://schemas.openxmlformats.org/officeDocument/2006/relationships/font" Target="fonts/Barlow-regular.fntdata"/><Relationship Id="rId41" Type="http://schemas.openxmlformats.org/officeDocument/2006/relationships/font" Target="fonts/BarlowLight-boldItalic.fntdata"/><Relationship Id="rId22" Type="http://schemas.openxmlformats.org/officeDocument/2006/relationships/slide" Target="slides/slide16.xml"/><Relationship Id="rId44" Type="http://schemas.openxmlformats.org/officeDocument/2006/relationships/font" Target="fonts/Barlow-italic.fntdata"/><Relationship Id="rId21" Type="http://schemas.openxmlformats.org/officeDocument/2006/relationships/slide" Target="slides/slide15.xml"/><Relationship Id="rId43" Type="http://schemas.openxmlformats.org/officeDocument/2006/relationships/font" Target="fonts/Barlow-bold.fntdata"/><Relationship Id="rId24" Type="http://schemas.openxmlformats.org/officeDocument/2006/relationships/font" Target="fonts/BarlowExtraLight-regular.fntdata"/><Relationship Id="rId23" Type="http://schemas.openxmlformats.org/officeDocument/2006/relationships/slide" Target="slides/slide17.xml"/><Relationship Id="rId45" Type="http://schemas.openxmlformats.org/officeDocument/2006/relationships/font" Target="fonts/Barlow-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BarlowExtraLight-italic.fntdata"/><Relationship Id="rId25" Type="http://schemas.openxmlformats.org/officeDocument/2006/relationships/font" Target="fonts/BarlowExtraLight-bold.fntdata"/><Relationship Id="rId28" Type="http://schemas.openxmlformats.org/officeDocument/2006/relationships/font" Target="fonts/HeptaSlabMedium-regular.fntdata"/><Relationship Id="rId27" Type="http://schemas.openxmlformats.org/officeDocument/2006/relationships/font" Target="fonts/BarlowExtraLigh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eptaSlabMedium-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ptaSlabLight-bold.fntdata"/><Relationship Id="rId30" Type="http://schemas.openxmlformats.org/officeDocument/2006/relationships/font" Target="fonts/HeptaSlabLight-regular.fntdata"/><Relationship Id="rId11" Type="http://schemas.openxmlformats.org/officeDocument/2006/relationships/slide" Target="slides/slide5.xml"/><Relationship Id="rId33" Type="http://schemas.openxmlformats.org/officeDocument/2006/relationships/font" Target="fonts/HeptaSlab-bold.fntdata"/><Relationship Id="rId10" Type="http://schemas.openxmlformats.org/officeDocument/2006/relationships/slide" Target="slides/slide4.xml"/><Relationship Id="rId32" Type="http://schemas.openxmlformats.org/officeDocument/2006/relationships/font" Target="fonts/HeptaSlab-regular.fntdata"/><Relationship Id="rId13" Type="http://schemas.openxmlformats.org/officeDocument/2006/relationships/slide" Target="slides/slide7.xml"/><Relationship Id="rId35" Type="http://schemas.openxmlformats.org/officeDocument/2006/relationships/font" Target="fonts/BarlowMedium-bold.fntdata"/><Relationship Id="rId12" Type="http://schemas.openxmlformats.org/officeDocument/2006/relationships/slide" Target="slides/slide6.xml"/><Relationship Id="rId34" Type="http://schemas.openxmlformats.org/officeDocument/2006/relationships/font" Target="fonts/BarlowMedium-regular.fntdata"/><Relationship Id="rId15" Type="http://schemas.openxmlformats.org/officeDocument/2006/relationships/slide" Target="slides/slide9.xml"/><Relationship Id="rId37" Type="http://schemas.openxmlformats.org/officeDocument/2006/relationships/font" Target="fonts/BarlowMedium-boldItalic.fntdata"/><Relationship Id="rId14" Type="http://schemas.openxmlformats.org/officeDocument/2006/relationships/slide" Target="slides/slide8.xml"/><Relationship Id="rId36" Type="http://schemas.openxmlformats.org/officeDocument/2006/relationships/font" Target="fonts/BarlowMedium-italic.fntdata"/><Relationship Id="rId17" Type="http://schemas.openxmlformats.org/officeDocument/2006/relationships/slide" Target="slides/slide11.xml"/><Relationship Id="rId39" Type="http://schemas.openxmlformats.org/officeDocument/2006/relationships/font" Target="fonts/BarlowLight-bold.fntdata"/><Relationship Id="rId16" Type="http://schemas.openxmlformats.org/officeDocument/2006/relationships/slide" Target="slides/slide10.xml"/><Relationship Id="rId38" Type="http://schemas.openxmlformats.org/officeDocument/2006/relationships/font" Target="fonts/BarlowLight-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png>
</file>

<file path=ppt/media/image14.jpg>
</file>

<file path=ppt/media/image15.jp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2f33fc74e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32f33fc74e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3335959236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3335959236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3335959236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3335959236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35d3bf90aa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35d3bf90aa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35d3bf90aa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35d3bf90aa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335d3bf90aa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335d3bf90aa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340c0e04ba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340c0e04ba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40c0e04ba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340c0e04ba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40c0e04ba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40c0e04ba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2f33fc74e4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2f33fc74e4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32907e032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32907e032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32907e032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32907e032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32907e032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32907e032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32907e032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332907e032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332907e032d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332907e032d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33595923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333595923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335959236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3335959236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76" name="Shape 176"/>
        <p:cNvGrpSpPr/>
        <p:nvPr/>
      </p:nvGrpSpPr>
      <p:grpSpPr>
        <a:xfrm>
          <a:off x="0" y="0"/>
          <a:ext cx="0" cy="0"/>
          <a:chOff x="0" y="0"/>
          <a:chExt cx="0" cy="0"/>
        </a:xfrm>
      </p:grpSpPr>
      <p:sp>
        <p:nvSpPr>
          <p:cNvPr id="177" name="Google Shape;177;p3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78" name="Google Shape;178;p3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79" name="Google Shape;17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80" name="Shape 180"/>
        <p:cNvGrpSpPr/>
        <p:nvPr/>
      </p:nvGrpSpPr>
      <p:grpSpPr>
        <a:xfrm>
          <a:off x="0" y="0"/>
          <a:ext cx="0" cy="0"/>
          <a:chOff x="0" y="0"/>
          <a:chExt cx="0" cy="0"/>
        </a:xfrm>
      </p:grpSpPr>
      <p:sp>
        <p:nvSpPr>
          <p:cNvPr id="181" name="Google Shape;181;p3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36"/>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83" name="Google Shape;183;p3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84" name="Google Shape;18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85" name="Shape 185"/>
        <p:cNvGrpSpPr/>
        <p:nvPr/>
      </p:nvGrpSpPr>
      <p:grpSpPr>
        <a:xfrm>
          <a:off x="0" y="0"/>
          <a:ext cx="0" cy="0"/>
          <a:chOff x="0" y="0"/>
          <a:chExt cx="0" cy="0"/>
        </a:xfrm>
      </p:grpSpPr>
      <p:sp>
        <p:nvSpPr>
          <p:cNvPr id="186" name="Google Shape;186;p3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87" name="Google Shape;187;p37"/>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88" name="Google Shape;188;p3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89" name="Google Shape;189;p3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0" name="Google Shape;190;p37"/>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1" name="Google Shape;191;p3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2" name="Google Shape;192;p37"/>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3" name="Google Shape;193;p37"/>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4" name="Google Shape;194;p3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5" name="Google Shape;195;p3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6" name="Google Shape;196;p37"/>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7" name="Google Shape;197;p3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8" name="Google Shape;198;p3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9" name="Google Shape;199;p37"/>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0" name="Google Shape;200;p3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1" name="Google Shape;201;p3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2" name="Google Shape;202;p37"/>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3" name="Google Shape;203;p37"/>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4" name="Google Shape;204;p37"/>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5" name="Google Shape;205;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206"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8"/>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209" name="Google Shape;209;p38"/>
          <p:cNvSpPr/>
          <p:nvPr>
            <p:ph idx="2" type="pic"/>
          </p:nvPr>
        </p:nvSpPr>
        <p:spPr>
          <a:xfrm>
            <a:off x="3915225" y="1631250"/>
            <a:ext cx="4441200" cy="3009900"/>
          </a:xfrm>
          <a:prstGeom prst="roundRect">
            <a:avLst>
              <a:gd fmla="val 16667" name="adj"/>
            </a:avLst>
          </a:prstGeom>
          <a:noFill/>
          <a:ln>
            <a:noFill/>
          </a:ln>
        </p:spPr>
      </p:sp>
      <p:sp>
        <p:nvSpPr>
          <p:cNvPr id="210" name="Google Shape;210;p38"/>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11" name="Google Shape;211;p38"/>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2" name="Google Shape;212;p3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213"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6" name="Google Shape;216;p39"/>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7" name="Google Shape;217;p39"/>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8" name="Google Shape;218;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219" name="Shape 219"/>
        <p:cNvGrpSpPr/>
        <p:nvPr/>
      </p:nvGrpSpPr>
      <p:grpSpPr>
        <a:xfrm>
          <a:off x="0" y="0"/>
          <a:ext cx="0" cy="0"/>
          <a:chOff x="0" y="0"/>
          <a:chExt cx="0" cy="0"/>
        </a:xfrm>
      </p:grpSpPr>
      <p:sp>
        <p:nvSpPr>
          <p:cNvPr id="220" name="Google Shape;220;p40"/>
          <p:cNvSpPr/>
          <p:nvPr>
            <p:ph idx="2" type="pic"/>
          </p:nvPr>
        </p:nvSpPr>
        <p:spPr>
          <a:xfrm>
            <a:off x="791150" y="522900"/>
            <a:ext cx="1294800" cy="1918500"/>
          </a:xfrm>
          <a:prstGeom prst="rect">
            <a:avLst/>
          </a:prstGeom>
          <a:noFill/>
          <a:ln>
            <a:noFill/>
          </a:ln>
        </p:spPr>
      </p:sp>
      <p:sp>
        <p:nvSpPr>
          <p:cNvPr id="221" name="Google Shape;221;p40"/>
          <p:cNvSpPr/>
          <p:nvPr>
            <p:ph idx="3" type="pic"/>
          </p:nvPr>
        </p:nvSpPr>
        <p:spPr>
          <a:xfrm>
            <a:off x="2355375" y="522900"/>
            <a:ext cx="1294800" cy="1918500"/>
          </a:xfrm>
          <a:prstGeom prst="rect">
            <a:avLst/>
          </a:prstGeom>
          <a:noFill/>
          <a:ln>
            <a:noFill/>
          </a:ln>
        </p:spPr>
      </p:sp>
      <p:sp>
        <p:nvSpPr>
          <p:cNvPr id="222" name="Google Shape;222;p40"/>
          <p:cNvSpPr/>
          <p:nvPr>
            <p:ph idx="4" type="pic"/>
          </p:nvPr>
        </p:nvSpPr>
        <p:spPr>
          <a:xfrm>
            <a:off x="3921313" y="522900"/>
            <a:ext cx="1294800" cy="1918500"/>
          </a:xfrm>
          <a:prstGeom prst="rect">
            <a:avLst/>
          </a:prstGeom>
          <a:noFill/>
          <a:ln>
            <a:noFill/>
          </a:ln>
        </p:spPr>
      </p:sp>
      <p:sp>
        <p:nvSpPr>
          <p:cNvPr id="223" name="Google Shape;223;p40"/>
          <p:cNvSpPr/>
          <p:nvPr>
            <p:ph idx="5" type="pic"/>
          </p:nvPr>
        </p:nvSpPr>
        <p:spPr>
          <a:xfrm>
            <a:off x="5491588" y="522900"/>
            <a:ext cx="1294800" cy="1918500"/>
          </a:xfrm>
          <a:prstGeom prst="rect">
            <a:avLst/>
          </a:prstGeom>
          <a:noFill/>
          <a:ln>
            <a:noFill/>
          </a:ln>
        </p:spPr>
      </p:sp>
      <p:sp>
        <p:nvSpPr>
          <p:cNvPr id="224" name="Google Shape;224;p40"/>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225" name="Google Shape;225;p40"/>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6" name="Google Shape;226;p40"/>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7" name="Google Shape;227;p40"/>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8" name="Google Shape;228;p40"/>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9" name="Google Shape;229;p40"/>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30" name="Google Shape;230;p40"/>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1" name="Google Shape;231;p40"/>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2" name="Google Shape;232;p40"/>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3" name="Google Shape;233;p40"/>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4" name="Google Shape;234;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235" name="Shape 235"/>
        <p:cNvGrpSpPr/>
        <p:nvPr/>
      </p:nvGrpSpPr>
      <p:grpSpPr>
        <a:xfrm>
          <a:off x="0" y="0"/>
          <a:ext cx="0" cy="0"/>
          <a:chOff x="0" y="0"/>
          <a:chExt cx="0" cy="0"/>
        </a:xfrm>
      </p:grpSpPr>
      <p:sp>
        <p:nvSpPr>
          <p:cNvPr id="236" name="Google Shape;236;p41"/>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237" name="Google Shape;237;p41"/>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38" name="Google Shape;238;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239" name="Shape 239"/>
        <p:cNvGrpSpPr/>
        <p:nvPr/>
      </p:nvGrpSpPr>
      <p:grpSpPr>
        <a:xfrm>
          <a:off x="0" y="0"/>
          <a:ext cx="0" cy="0"/>
          <a:chOff x="0" y="0"/>
          <a:chExt cx="0" cy="0"/>
        </a:xfrm>
      </p:grpSpPr>
      <p:sp>
        <p:nvSpPr>
          <p:cNvPr id="240" name="Google Shape;240;p42"/>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41" name="Google Shape;241;p42"/>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242" name="Google Shape;242;p42"/>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43" name="Google Shape;243;p4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latin typeface="Barlow"/>
                <a:ea typeface="Barlow"/>
                <a:cs typeface="Barlow"/>
                <a:sym typeface="Barlow"/>
              </a:defRPr>
            </a:lvl1pPr>
            <a:lvl2pPr lvl="1">
              <a:buNone/>
              <a:defRPr sz="1100">
                <a:solidFill>
                  <a:schemeClr val="accent3"/>
                </a:solidFill>
                <a:latin typeface="Barlow"/>
                <a:ea typeface="Barlow"/>
                <a:cs typeface="Barlow"/>
                <a:sym typeface="Barlow"/>
              </a:defRPr>
            </a:lvl2pPr>
            <a:lvl3pPr lvl="2">
              <a:buNone/>
              <a:defRPr sz="1100">
                <a:solidFill>
                  <a:schemeClr val="accent3"/>
                </a:solidFill>
                <a:latin typeface="Barlow"/>
                <a:ea typeface="Barlow"/>
                <a:cs typeface="Barlow"/>
                <a:sym typeface="Barlow"/>
              </a:defRPr>
            </a:lvl3pPr>
            <a:lvl4pPr lvl="3">
              <a:buNone/>
              <a:defRPr sz="1100">
                <a:solidFill>
                  <a:schemeClr val="accent3"/>
                </a:solidFill>
                <a:latin typeface="Barlow"/>
                <a:ea typeface="Barlow"/>
                <a:cs typeface="Barlow"/>
                <a:sym typeface="Barlow"/>
              </a:defRPr>
            </a:lvl4pPr>
            <a:lvl5pPr lvl="4">
              <a:buNone/>
              <a:defRPr sz="1100">
                <a:solidFill>
                  <a:schemeClr val="accent3"/>
                </a:solidFill>
                <a:latin typeface="Barlow"/>
                <a:ea typeface="Barlow"/>
                <a:cs typeface="Barlow"/>
                <a:sym typeface="Barlow"/>
              </a:defRPr>
            </a:lvl5pPr>
            <a:lvl6pPr lvl="5">
              <a:buNone/>
              <a:defRPr sz="1100">
                <a:solidFill>
                  <a:schemeClr val="accent3"/>
                </a:solidFill>
                <a:latin typeface="Barlow"/>
                <a:ea typeface="Barlow"/>
                <a:cs typeface="Barlow"/>
                <a:sym typeface="Barlow"/>
              </a:defRPr>
            </a:lvl6pPr>
            <a:lvl7pPr lvl="6">
              <a:buNone/>
              <a:defRPr sz="1100">
                <a:solidFill>
                  <a:schemeClr val="accent3"/>
                </a:solidFill>
                <a:latin typeface="Barlow"/>
                <a:ea typeface="Barlow"/>
                <a:cs typeface="Barlow"/>
                <a:sym typeface="Barlow"/>
              </a:defRPr>
            </a:lvl7pPr>
            <a:lvl8pPr lvl="7">
              <a:buNone/>
              <a:defRPr sz="1100">
                <a:solidFill>
                  <a:schemeClr val="accent3"/>
                </a:solidFill>
                <a:latin typeface="Barlow"/>
                <a:ea typeface="Barlow"/>
                <a:cs typeface="Barlow"/>
                <a:sym typeface="Barlow"/>
              </a:defRPr>
            </a:lvl8pPr>
            <a:lvl9pPr lvl="8">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244" name="Shape 244"/>
        <p:cNvGrpSpPr/>
        <p:nvPr/>
      </p:nvGrpSpPr>
      <p:grpSpPr>
        <a:xfrm>
          <a:off x="0" y="0"/>
          <a:ext cx="0" cy="0"/>
          <a:chOff x="0" y="0"/>
          <a:chExt cx="0" cy="0"/>
        </a:xfrm>
      </p:grpSpPr>
      <p:sp>
        <p:nvSpPr>
          <p:cNvPr id="245" name="Google Shape;245;p43"/>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6" name="Google Shape;246;p43"/>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7" name="Google Shape;247;p43"/>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8" name="Google Shape;248;p43"/>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9" name="Google Shape;249;p43"/>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50" name="Google Shape;250;p43"/>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51" name="Google Shape;251;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52" name="Shape 252"/>
        <p:cNvGrpSpPr/>
        <p:nvPr/>
      </p:nvGrpSpPr>
      <p:grpSpPr>
        <a:xfrm>
          <a:off x="0" y="0"/>
          <a:ext cx="0" cy="0"/>
          <a:chOff x="0" y="0"/>
          <a:chExt cx="0" cy="0"/>
        </a:xfrm>
      </p:grpSpPr>
      <p:sp>
        <p:nvSpPr>
          <p:cNvPr id="253" name="Google Shape;253;p44"/>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54" name="Google Shape;254;p44"/>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55" name="Google Shape;2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56" name="Shape 256"/>
        <p:cNvGrpSpPr/>
        <p:nvPr/>
      </p:nvGrpSpPr>
      <p:grpSpPr>
        <a:xfrm>
          <a:off x="0" y="0"/>
          <a:ext cx="0" cy="0"/>
          <a:chOff x="0" y="0"/>
          <a:chExt cx="0" cy="0"/>
        </a:xfrm>
      </p:grpSpPr>
      <p:sp>
        <p:nvSpPr>
          <p:cNvPr id="257" name="Google Shape;257;p4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58" name="Google Shape;258;p4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59" name="Google Shape;25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60"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6"/>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63" name="Google Shape;263;p46"/>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64" name="Google Shape;264;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6"/>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67"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72" name="Google Shape;272;p47"/>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73" name="Google Shape;273;p47"/>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4" name="Google Shape;274;p4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75" name="Shape 275"/>
        <p:cNvGrpSpPr/>
        <p:nvPr/>
      </p:nvGrpSpPr>
      <p:grpSpPr>
        <a:xfrm>
          <a:off x="0" y="0"/>
          <a:ext cx="0" cy="0"/>
          <a:chOff x="0" y="0"/>
          <a:chExt cx="0" cy="0"/>
        </a:xfrm>
      </p:grpSpPr>
      <p:sp>
        <p:nvSpPr>
          <p:cNvPr id="276" name="Google Shape;276;p48"/>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7" name="Google Shape;277;p48"/>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78" name="Google Shape;278;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79"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2" name="Google Shape;282;p4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83" name="Google Shape;283;p4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84" name="Shape 284"/>
        <p:cNvGrpSpPr/>
        <p:nvPr/>
      </p:nvGrpSpPr>
      <p:grpSpPr>
        <a:xfrm>
          <a:off x="0" y="0"/>
          <a:ext cx="0" cy="0"/>
          <a:chOff x="0" y="0"/>
          <a:chExt cx="0" cy="0"/>
        </a:xfrm>
      </p:grpSpPr>
      <p:sp>
        <p:nvSpPr>
          <p:cNvPr id="285" name="Google Shape;285;p50"/>
          <p:cNvSpPr/>
          <p:nvPr>
            <p:ph idx="2" type="pic"/>
          </p:nvPr>
        </p:nvSpPr>
        <p:spPr>
          <a:xfrm>
            <a:off x="0" y="0"/>
            <a:ext cx="9144000" cy="5143500"/>
          </a:xfrm>
          <a:prstGeom prst="rect">
            <a:avLst/>
          </a:prstGeom>
          <a:noFill/>
          <a:ln>
            <a:noFill/>
          </a:ln>
        </p:spPr>
      </p:sp>
      <p:sp>
        <p:nvSpPr>
          <p:cNvPr id="286" name="Google Shape;286;p50"/>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87" name="Google Shape;287;p50"/>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8" name="Google Shape;288;p50"/>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89" name="Google Shape;28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90" name="Shape 290"/>
        <p:cNvGrpSpPr/>
        <p:nvPr/>
      </p:nvGrpSpPr>
      <p:grpSpPr>
        <a:xfrm>
          <a:off x="0" y="0"/>
          <a:ext cx="0" cy="0"/>
          <a:chOff x="0" y="0"/>
          <a:chExt cx="0" cy="0"/>
        </a:xfrm>
      </p:grpSpPr>
      <p:sp>
        <p:nvSpPr>
          <p:cNvPr id="291" name="Google Shape;291;p51"/>
          <p:cNvSpPr/>
          <p:nvPr>
            <p:ph idx="2" type="pic"/>
          </p:nvPr>
        </p:nvSpPr>
        <p:spPr>
          <a:xfrm>
            <a:off x="5485725" y="523025"/>
            <a:ext cx="3135300" cy="4097700"/>
          </a:xfrm>
          <a:prstGeom prst="roundRect">
            <a:avLst>
              <a:gd fmla="val 16667" name="adj"/>
            </a:avLst>
          </a:prstGeom>
          <a:noFill/>
          <a:ln>
            <a:noFill/>
          </a:ln>
        </p:spPr>
      </p:sp>
      <p:sp>
        <p:nvSpPr>
          <p:cNvPr id="292" name="Google Shape;292;p51"/>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93" name="Google Shape;293;p5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94" name="Google Shape;294;p5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95" name="Shape 295"/>
        <p:cNvGrpSpPr/>
        <p:nvPr/>
      </p:nvGrpSpPr>
      <p:grpSpPr>
        <a:xfrm>
          <a:off x="0" y="0"/>
          <a:ext cx="0" cy="0"/>
          <a:chOff x="0" y="0"/>
          <a:chExt cx="0" cy="0"/>
        </a:xfrm>
      </p:grpSpPr>
      <p:sp>
        <p:nvSpPr>
          <p:cNvPr id="296" name="Google Shape;296;p52"/>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7" name="Google Shape;297;p52"/>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8" name="Google Shape;298;p52"/>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9" name="Google Shape;299;p52"/>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00" name="Google Shape;300;p52"/>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1" name="Google Shape;301;p52"/>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02" name="Google Shape;302;p52"/>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303" name="Google Shape;303;p52"/>
          <p:cNvSpPr/>
          <p:nvPr>
            <p:ph idx="7" type="pic"/>
          </p:nvPr>
        </p:nvSpPr>
        <p:spPr>
          <a:xfrm>
            <a:off x="7049625" y="523025"/>
            <a:ext cx="1305900" cy="1918500"/>
          </a:xfrm>
          <a:prstGeom prst="roundRect">
            <a:avLst>
              <a:gd fmla="val 16667" name="adj"/>
            </a:avLst>
          </a:prstGeom>
          <a:noFill/>
          <a:ln>
            <a:noFill/>
          </a:ln>
        </p:spPr>
      </p:sp>
      <p:sp>
        <p:nvSpPr>
          <p:cNvPr id="304" name="Google Shape;304;p52"/>
          <p:cNvSpPr/>
          <p:nvPr>
            <p:ph idx="8" type="pic"/>
          </p:nvPr>
        </p:nvSpPr>
        <p:spPr>
          <a:xfrm>
            <a:off x="784775" y="522100"/>
            <a:ext cx="1305900" cy="1918500"/>
          </a:xfrm>
          <a:prstGeom prst="roundRect">
            <a:avLst>
              <a:gd fmla="val 16667" name="adj"/>
            </a:avLst>
          </a:prstGeom>
          <a:noFill/>
          <a:ln>
            <a:noFill/>
          </a:ln>
        </p:spPr>
      </p:sp>
      <p:sp>
        <p:nvSpPr>
          <p:cNvPr id="305" name="Google Shape;305;p52"/>
          <p:cNvSpPr/>
          <p:nvPr>
            <p:ph idx="9" type="pic"/>
          </p:nvPr>
        </p:nvSpPr>
        <p:spPr>
          <a:xfrm>
            <a:off x="2343950" y="523500"/>
            <a:ext cx="1305900" cy="1918500"/>
          </a:xfrm>
          <a:prstGeom prst="roundRect">
            <a:avLst>
              <a:gd fmla="val 16667" name="adj"/>
            </a:avLst>
          </a:prstGeom>
          <a:noFill/>
          <a:ln>
            <a:noFill/>
          </a:ln>
        </p:spPr>
      </p:sp>
      <p:sp>
        <p:nvSpPr>
          <p:cNvPr id="306" name="Google Shape;306;p52"/>
          <p:cNvSpPr/>
          <p:nvPr>
            <p:ph idx="13" type="pic"/>
          </p:nvPr>
        </p:nvSpPr>
        <p:spPr>
          <a:xfrm>
            <a:off x="3915213" y="523500"/>
            <a:ext cx="1305900" cy="1918500"/>
          </a:xfrm>
          <a:prstGeom prst="roundRect">
            <a:avLst>
              <a:gd fmla="val 16667" name="adj"/>
            </a:avLst>
          </a:prstGeom>
          <a:noFill/>
          <a:ln>
            <a:noFill/>
          </a:ln>
        </p:spPr>
      </p:sp>
      <p:sp>
        <p:nvSpPr>
          <p:cNvPr id="307" name="Google Shape;307;p52"/>
          <p:cNvSpPr/>
          <p:nvPr>
            <p:ph idx="14" type="pic"/>
          </p:nvPr>
        </p:nvSpPr>
        <p:spPr>
          <a:xfrm>
            <a:off x="5490975" y="523500"/>
            <a:ext cx="1305900" cy="1918500"/>
          </a:xfrm>
          <a:prstGeom prst="roundRect">
            <a:avLst>
              <a:gd fmla="val 16667" name="adj"/>
            </a:avLst>
          </a:prstGeom>
          <a:noFill/>
          <a:ln>
            <a:noFill/>
          </a:ln>
        </p:spPr>
      </p:sp>
      <p:sp>
        <p:nvSpPr>
          <p:cNvPr id="308" name="Google Shape;308;p52"/>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9" name="Google Shape;309;p52"/>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310" name="Google Shape;310;p52"/>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1" name="Google Shape;311;p52"/>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2" name="Google Shape;312;p52"/>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3" name="Google Shape;313;p52"/>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4" name="Google Shape;314;p5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315" name="Shape 315"/>
        <p:cNvGrpSpPr/>
        <p:nvPr/>
      </p:nvGrpSpPr>
      <p:grpSpPr>
        <a:xfrm>
          <a:off x="0" y="0"/>
          <a:ext cx="0" cy="0"/>
          <a:chOff x="0" y="0"/>
          <a:chExt cx="0" cy="0"/>
        </a:xfrm>
      </p:grpSpPr>
      <p:sp>
        <p:nvSpPr>
          <p:cNvPr id="316" name="Google Shape;316;p53"/>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7" name="Google Shape;317;p53"/>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318" name="Google Shape;318;p5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319" name="Shape 319"/>
        <p:cNvGrpSpPr/>
        <p:nvPr/>
      </p:nvGrpSpPr>
      <p:grpSpPr>
        <a:xfrm>
          <a:off x="0" y="0"/>
          <a:ext cx="0" cy="0"/>
          <a:chOff x="0" y="0"/>
          <a:chExt cx="0" cy="0"/>
        </a:xfrm>
      </p:grpSpPr>
      <p:sp>
        <p:nvSpPr>
          <p:cNvPr id="320" name="Google Shape;320;p54"/>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321" name="Google Shape;321;p54"/>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322" name="Google Shape;322;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323"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25" name="Google Shape;325;p55"/>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6" name="Google Shape;326;p55"/>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7" name="Google Shape;327;p55"/>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8" name="Google Shape;328;p55"/>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9" name="Google Shape;329;p55"/>
          <p:cNvSpPr/>
          <p:nvPr>
            <p:ph idx="5" type="pic"/>
          </p:nvPr>
        </p:nvSpPr>
        <p:spPr>
          <a:xfrm>
            <a:off x="7049625" y="1588125"/>
            <a:ext cx="1305900" cy="1918500"/>
          </a:xfrm>
          <a:prstGeom prst="roundRect">
            <a:avLst>
              <a:gd fmla="val 16667" name="adj"/>
            </a:avLst>
          </a:prstGeom>
          <a:noFill/>
          <a:ln>
            <a:noFill/>
          </a:ln>
        </p:spPr>
      </p:sp>
      <p:sp>
        <p:nvSpPr>
          <p:cNvPr id="330" name="Google Shape;330;p55"/>
          <p:cNvSpPr/>
          <p:nvPr>
            <p:ph idx="6" type="pic"/>
          </p:nvPr>
        </p:nvSpPr>
        <p:spPr>
          <a:xfrm>
            <a:off x="3915213" y="1588600"/>
            <a:ext cx="1305900" cy="1918500"/>
          </a:xfrm>
          <a:prstGeom prst="roundRect">
            <a:avLst>
              <a:gd fmla="val 16667" name="adj"/>
            </a:avLst>
          </a:prstGeom>
          <a:noFill/>
          <a:ln>
            <a:noFill/>
          </a:ln>
        </p:spPr>
      </p:sp>
      <p:sp>
        <p:nvSpPr>
          <p:cNvPr id="331" name="Google Shape;331;p55"/>
          <p:cNvSpPr/>
          <p:nvPr>
            <p:ph idx="7" type="pic"/>
          </p:nvPr>
        </p:nvSpPr>
        <p:spPr>
          <a:xfrm>
            <a:off x="5490975" y="1588600"/>
            <a:ext cx="1305900" cy="1918500"/>
          </a:xfrm>
          <a:prstGeom prst="roundRect">
            <a:avLst>
              <a:gd fmla="val 16667" name="adj"/>
            </a:avLst>
          </a:prstGeom>
          <a:noFill/>
          <a:ln>
            <a:noFill/>
          </a:ln>
        </p:spPr>
      </p:sp>
      <p:sp>
        <p:nvSpPr>
          <p:cNvPr id="332" name="Google Shape;332;p55"/>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3" name="Google Shape;333;p55"/>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4" name="Google Shape;334;p55"/>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5" name="Google Shape;335;p55"/>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336" name="Google Shape;336;p55"/>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37" name="Google Shape;337;p55"/>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38" name="Google Shape;338;p5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339" name="Shape 339"/>
        <p:cNvGrpSpPr/>
        <p:nvPr/>
      </p:nvGrpSpPr>
      <p:grpSpPr>
        <a:xfrm>
          <a:off x="0" y="0"/>
          <a:ext cx="0" cy="0"/>
          <a:chOff x="0" y="0"/>
          <a:chExt cx="0" cy="0"/>
        </a:xfrm>
      </p:grpSpPr>
      <p:sp>
        <p:nvSpPr>
          <p:cNvPr id="340" name="Google Shape;340;p56"/>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41" name="Google Shape;341;p56"/>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42" name="Google Shape;342;p56"/>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343" name="Google Shape;343;p56"/>
          <p:cNvSpPr/>
          <p:nvPr>
            <p:ph idx="3" type="pic"/>
          </p:nvPr>
        </p:nvSpPr>
        <p:spPr>
          <a:xfrm>
            <a:off x="7049625" y="523025"/>
            <a:ext cx="1305900" cy="1918500"/>
          </a:xfrm>
          <a:prstGeom prst="roundRect">
            <a:avLst>
              <a:gd fmla="val 16667" name="adj"/>
            </a:avLst>
          </a:prstGeom>
          <a:noFill/>
          <a:ln>
            <a:noFill/>
          </a:ln>
        </p:spPr>
      </p:sp>
      <p:sp>
        <p:nvSpPr>
          <p:cNvPr id="344" name="Google Shape;344;p56"/>
          <p:cNvSpPr/>
          <p:nvPr>
            <p:ph idx="4" type="pic"/>
          </p:nvPr>
        </p:nvSpPr>
        <p:spPr>
          <a:xfrm>
            <a:off x="784775" y="522100"/>
            <a:ext cx="1305900" cy="1918500"/>
          </a:xfrm>
          <a:prstGeom prst="roundRect">
            <a:avLst>
              <a:gd fmla="val 16667" name="adj"/>
            </a:avLst>
          </a:prstGeom>
          <a:noFill/>
          <a:ln>
            <a:noFill/>
          </a:ln>
        </p:spPr>
      </p:sp>
      <p:sp>
        <p:nvSpPr>
          <p:cNvPr id="345" name="Google Shape;345;p56"/>
          <p:cNvSpPr/>
          <p:nvPr>
            <p:ph idx="5" type="pic"/>
          </p:nvPr>
        </p:nvSpPr>
        <p:spPr>
          <a:xfrm>
            <a:off x="2343950" y="523500"/>
            <a:ext cx="1305900" cy="1918500"/>
          </a:xfrm>
          <a:prstGeom prst="roundRect">
            <a:avLst>
              <a:gd fmla="val 16667" name="adj"/>
            </a:avLst>
          </a:prstGeom>
          <a:noFill/>
          <a:ln>
            <a:noFill/>
          </a:ln>
        </p:spPr>
      </p:sp>
      <p:sp>
        <p:nvSpPr>
          <p:cNvPr id="346" name="Google Shape;346;p56"/>
          <p:cNvSpPr/>
          <p:nvPr>
            <p:ph idx="6" type="pic"/>
          </p:nvPr>
        </p:nvSpPr>
        <p:spPr>
          <a:xfrm>
            <a:off x="3915213" y="523500"/>
            <a:ext cx="1305900" cy="1918500"/>
          </a:xfrm>
          <a:prstGeom prst="roundRect">
            <a:avLst>
              <a:gd fmla="val 16667" name="adj"/>
            </a:avLst>
          </a:prstGeom>
          <a:noFill/>
          <a:ln>
            <a:noFill/>
          </a:ln>
        </p:spPr>
      </p:sp>
      <p:sp>
        <p:nvSpPr>
          <p:cNvPr id="347" name="Google Shape;347;p56"/>
          <p:cNvSpPr/>
          <p:nvPr>
            <p:ph idx="7" type="pic"/>
          </p:nvPr>
        </p:nvSpPr>
        <p:spPr>
          <a:xfrm>
            <a:off x="5490975" y="523500"/>
            <a:ext cx="1305900" cy="1918500"/>
          </a:xfrm>
          <a:prstGeom prst="roundRect">
            <a:avLst>
              <a:gd fmla="val 16667" name="adj"/>
            </a:avLst>
          </a:prstGeom>
          <a:noFill/>
          <a:ln>
            <a:noFill/>
          </a:ln>
        </p:spPr>
      </p:sp>
      <p:sp>
        <p:nvSpPr>
          <p:cNvPr id="348" name="Google Shape;348;p56"/>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49" name="Google Shape;349;p56"/>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50" name="Google Shape;350;p56"/>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1" name="Google Shape;351;p56"/>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2" name="Google Shape;352;p56"/>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3" name="Google Shape;353;p56"/>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4" name="Google Shape;354;p56"/>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5" name="Google Shape;355;p56"/>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6" name="Google Shape;356;p56"/>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7" name="Google Shape;357;p56"/>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8" name="Google Shape;358;p5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59" name="Shape 359"/>
        <p:cNvGrpSpPr/>
        <p:nvPr/>
      </p:nvGrpSpPr>
      <p:grpSpPr>
        <a:xfrm>
          <a:off x="0" y="0"/>
          <a:ext cx="0" cy="0"/>
          <a:chOff x="0" y="0"/>
          <a:chExt cx="0" cy="0"/>
        </a:xfrm>
      </p:grpSpPr>
      <p:sp>
        <p:nvSpPr>
          <p:cNvPr id="360" name="Google Shape;360;p57"/>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1" name="Google Shape;361;p57"/>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62" name="Google Shape;362;p5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63" name="Shape 363"/>
        <p:cNvGrpSpPr/>
        <p:nvPr/>
      </p:nvGrpSpPr>
      <p:grpSpPr>
        <a:xfrm>
          <a:off x="0" y="0"/>
          <a:ext cx="0" cy="0"/>
          <a:chOff x="0" y="0"/>
          <a:chExt cx="0" cy="0"/>
        </a:xfrm>
      </p:grpSpPr>
      <p:sp>
        <p:nvSpPr>
          <p:cNvPr id="364" name="Google Shape;364;p58"/>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5" name="Google Shape;365;p58"/>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66" name="Google Shape;366;p5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2.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52" name="Google Shape;52;p13"/>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7.jpg"/><Relationship Id="rId5" Type="http://schemas.openxmlformats.org/officeDocument/2006/relationships/image" Target="../media/image2.jpg"/><Relationship Id="rId6" Type="http://schemas.openxmlformats.org/officeDocument/2006/relationships/hyperlink" Target="https://stablediffusionweb.com/app/image-to-imag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 Id="rId3" Type="http://schemas.openxmlformats.org/officeDocument/2006/relationships/hyperlink" Target="http://drive.google.com/file/d/1bWDC1CxcQPRNKikocbXpItpYkb0v3J3Z/view"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 Id="rId3" Type="http://schemas.openxmlformats.org/officeDocument/2006/relationships/hyperlink" Target="http://drive.google.com/file/d/1F49VkgxoEA-TpQTGzSvCS1bpVuz71Ltx/view" TargetMode="Externa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hyperlink" Target="https://g.co/gemini/share/a0548ad094a5" TargetMode="External"/><Relationship Id="rId4" Type="http://schemas.openxmlformats.org/officeDocument/2006/relationships/hyperlink" Target="http://drive.google.com/file/d/1JhRVrH9Kz7Yy16uI2H3n30uAOvTKKTB0/view" TargetMode="External"/><Relationship Id="rId5"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 Id="rId3" Type="http://schemas.openxmlformats.org/officeDocument/2006/relationships/hyperlink" Target="http://drive.google.com/file/d/1ADXmBxMw2jYCD8ANky0tqx_9Ll7TNIri/view" TargetMode="Externa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xml"/><Relationship Id="rId3" Type="http://schemas.openxmlformats.org/officeDocument/2006/relationships/hyperlink" Target="https://docs.google.com/presentation/d/1H9J_AZQ_QZ_YfaYmrOS28-yD5uJ_DTq-yvFnzUncyxc/edit?usp=sharing" TargetMode="External"/><Relationship Id="rId4" Type="http://schemas.openxmlformats.org/officeDocument/2006/relationships/slide" Target="/ppt/slides/slide3.xml"/><Relationship Id="rId9" Type="http://schemas.openxmlformats.org/officeDocument/2006/relationships/slide" Target="/ppt/slides/slide15.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8.xml"/><Relationship Id="rId8" Type="http://schemas.openxmlformats.org/officeDocument/2006/relationships/slide" Target="/ppt/slid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xml"/><Relationship Id="rId3" Type="http://schemas.openxmlformats.org/officeDocument/2006/relationships/hyperlink" Target="https://chatgpt.com/share/67aa26e1-903c-800b-aabb-bdce4e730c33" TargetMode="External"/><Relationship Id="rId4" Type="http://schemas.openxmlformats.org/officeDocument/2006/relationships/hyperlink" Target="https://g.co/gemini/share/c879af07efcc" TargetMode="External"/><Relationship Id="rId5" Type="http://schemas.openxmlformats.org/officeDocument/2006/relationships/hyperlink" Target="https://g.co/gemini/share/c879af07efcc" TargetMode="External"/><Relationship Id="rId6" Type="http://schemas.openxmlformats.org/officeDocument/2006/relationships/hyperlink" Target="https://claude.ai/share/57c2fb80-dcbe-4acc-b99e-3f2b7e46ac57"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xml"/><Relationship Id="rId3" Type="http://schemas.openxmlformats.org/officeDocument/2006/relationships/hyperlink" Target="https://chatgpt.com/share/67c5e76e-1228-800b-a18a-44281214648f" TargetMode="External"/><Relationship Id="rId4" Type="http://schemas.openxmlformats.org/officeDocument/2006/relationships/hyperlink" Target="https://claude.ai/share/9c840ed2-c225-4307-80de-970ca5144159" TargetMode="External"/><Relationship Id="rId5" Type="http://schemas.openxmlformats.org/officeDocument/2006/relationships/hyperlink" Target="https://textdoc.co/UzdAofFSMNr081TZ"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9.jpg"/><Relationship Id="rId5"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2.jpg"/><Relationship Id="rId5"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9"/>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Digital</a:t>
            </a:r>
            <a:endParaRPr/>
          </a:p>
          <a:p>
            <a:pPr indent="0" lvl="0" marL="0" rtl="0" algn="ctr">
              <a:spcBef>
                <a:spcPts val="0"/>
              </a:spcBef>
              <a:spcAft>
                <a:spcPts val="0"/>
              </a:spcAft>
              <a:buClr>
                <a:schemeClr val="lt1"/>
              </a:buClr>
              <a:buSzPts val="1100"/>
              <a:buNone/>
            </a:pPr>
            <a:r>
              <a:rPr lang="en"/>
              <a:t>Portfolio</a:t>
            </a:r>
            <a:endParaRPr/>
          </a:p>
        </p:txBody>
      </p:sp>
      <p:sp>
        <p:nvSpPr>
          <p:cNvPr id="372" name="Google Shape;372;p59"/>
          <p:cNvSpPr txBox="1"/>
          <p:nvPr>
            <p:ph idx="1" type="body"/>
          </p:nvPr>
        </p:nvSpPr>
        <p:spPr>
          <a:xfrm>
            <a:off x="3633750" y="3872600"/>
            <a:ext cx="1876500" cy="169200"/>
          </a:xfrm>
          <a:prstGeom prst="rect">
            <a:avLst/>
          </a:prstGeom>
        </p:spPr>
        <p:txBody>
          <a:bodyPr anchorCtr="0" anchor="ctr" bIns="0" lIns="0" spcFirstLastPara="1" rIns="0" wrap="square" tIns="0">
            <a:normAutofit fontScale="70000"/>
          </a:bodyPr>
          <a:lstStyle/>
          <a:p>
            <a:pPr indent="0" lvl="0" marL="0" rtl="0" algn="ctr">
              <a:spcBef>
                <a:spcPts val="0"/>
              </a:spcBef>
              <a:spcAft>
                <a:spcPts val="0"/>
              </a:spcAft>
              <a:buNone/>
            </a:pPr>
            <a:r>
              <a:rPr lang="en"/>
              <a:t> Data Analytics and </a:t>
            </a:r>
            <a:r>
              <a:rPr lang="en"/>
              <a:t>Artificial</a:t>
            </a:r>
            <a:r>
              <a:rPr lang="en"/>
              <a:t> Intelligence</a:t>
            </a:r>
            <a:endParaRPr/>
          </a:p>
        </p:txBody>
      </p:sp>
      <p:sp>
        <p:nvSpPr>
          <p:cNvPr id="373" name="Google Shape;373;p59"/>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None/>
            </a:pPr>
            <a:r>
              <a:rPr lang="en"/>
              <a:t>Bradley Antholz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68" title="bird-8788491_1280.jpg"/>
          <p:cNvPicPr preferRelativeResize="0"/>
          <p:nvPr>
            <p:ph idx="2" type="pic"/>
          </p:nvPr>
        </p:nvPicPr>
        <p:blipFill rotWithShape="1">
          <a:blip r:embed="rId3">
            <a:alphaModFix/>
          </a:blip>
          <a:srcRect b="0" l="14321" r="14321" t="0"/>
          <a:stretch/>
        </p:blipFill>
        <p:spPr>
          <a:xfrm>
            <a:off x="3727550" y="321450"/>
            <a:ext cx="1643699" cy="1535099"/>
          </a:xfrm>
          <a:prstGeom prst="rect">
            <a:avLst/>
          </a:prstGeom>
        </p:spPr>
      </p:pic>
      <p:pic>
        <p:nvPicPr>
          <p:cNvPr id="464" name="Google Shape;464;p68" title="birde.jpg"/>
          <p:cNvPicPr preferRelativeResize="0"/>
          <p:nvPr>
            <p:ph idx="3" type="pic"/>
          </p:nvPr>
        </p:nvPicPr>
        <p:blipFill rotWithShape="1">
          <a:blip r:embed="rId4">
            <a:alphaModFix/>
          </a:blip>
          <a:srcRect b="3296" l="0" r="0" t="3306"/>
          <a:stretch/>
        </p:blipFill>
        <p:spPr>
          <a:xfrm>
            <a:off x="1097159" y="2686928"/>
            <a:ext cx="1643699" cy="1535099"/>
          </a:xfrm>
          <a:prstGeom prst="rect">
            <a:avLst/>
          </a:prstGeom>
        </p:spPr>
      </p:pic>
      <p:pic>
        <p:nvPicPr>
          <p:cNvPr id="465" name="Google Shape;465;p68" title="abird.jpg"/>
          <p:cNvPicPr preferRelativeResize="0"/>
          <p:nvPr>
            <p:ph idx="4" type="pic"/>
          </p:nvPr>
        </p:nvPicPr>
        <p:blipFill rotWithShape="1">
          <a:blip r:embed="rId5">
            <a:alphaModFix/>
          </a:blip>
          <a:srcRect b="3296" l="0" r="0" t="3306"/>
          <a:stretch/>
        </p:blipFill>
        <p:spPr>
          <a:xfrm>
            <a:off x="6358545" y="2686937"/>
            <a:ext cx="1643699" cy="1535099"/>
          </a:xfrm>
          <a:prstGeom prst="rect">
            <a:avLst/>
          </a:prstGeom>
        </p:spPr>
      </p:pic>
      <p:sp>
        <p:nvSpPr>
          <p:cNvPr id="466" name="Google Shape;466;p68"/>
          <p:cNvSpPr txBox="1"/>
          <p:nvPr/>
        </p:nvSpPr>
        <p:spPr>
          <a:xfrm>
            <a:off x="759650" y="4222038"/>
            <a:ext cx="2318700" cy="6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Barlow Light"/>
                <a:ea typeface="Barlow Light"/>
                <a:cs typeface="Barlow Light"/>
                <a:sym typeface="Barlow Light"/>
              </a:rPr>
              <a:t>Make it look like the movie UP</a:t>
            </a:r>
            <a:endParaRPr sz="1500">
              <a:solidFill>
                <a:schemeClr val="dk1"/>
              </a:solidFill>
              <a:latin typeface="Barlow Light"/>
              <a:ea typeface="Barlow Light"/>
              <a:cs typeface="Barlow Light"/>
              <a:sym typeface="Barlow Light"/>
            </a:endParaRPr>
          </a:p>
          <a:p>
            <a:pPr indent="0" lvl="0" marL="0" rtl="0" algn="ctr">
              <a:spcBef>
                <a:spcPts val="0"/>
              </a:spcBef>
              <a:spcAft>
                <a:spcPts val="0"/>
              </a:spcAft>
              <a:buNone/>
            </a:pPr>
            <a:r>
              <a:t/>
            </a:r>
            <a:endParaRPr sz="1500">
              <a:solidFill>
                <a:schemeClr val="dk1"/>
              </a:solidFill>
              <a:latin typeface="Barlow Light"/>
              <a:ea typeface="Barlow Light"/>
              <a:cs typeface="Barlow Light"/>
              <a:sym typeface="Barlow Light"/>
            </a:endParaRPr>
          </a:p>
          <a:p>
            <a:pPr indent="0" lvl="0" marL="0" rtl="0" algn="ctr">
              <a:spcBef>
                <a:spcPts val="0"/>
              </a:spcBef>
              <a:spcAft>
                <a:spcPts val="0"/>
              </a:spcAft>
              <a:buNone/>
            </a:pPr>
            <a:r>
              <a:t/>
            </a:r>
            <a:endParaRPr sz="1500">
              <a:solidFill>
                <a:schemeClr val="dk1"/>
              </a:solidFill>
              <a:latin typeface="Barlow Light"/>
              <a:ea typeface="Barlow Light"/>
              <a:cs typeface="Barlow Light"/>
              <a:sym typeface="Barlow Light"/>
            </a:endParaRPr>
          </a:p>
        </p:txBody>
      </p:sp>
      <p:sp>
        <p:nvSpPr>
          <p:cNvPr id="467" name="Google Shape;467;p68"/>
          <p:cNvSpPr txBox="1"/>
          <p:nvPr/>
        </p:nvSpPr>
        <p:spPr>
          <a:xfrm>
            <a:off x="6180650" y="4222038"/>
            <a:ext cx="1999500" cy="5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sz="1500">
                <a:solidFill>
                  <a:schemeClr val="dk1"/>
                </a:solidFill>
                <a:latin typeface="Barlow Light"/>
                <a:ea typeface="Barlow Light"/>
                <a:cs typeface="Barlow Light"/>
                <a:sym typeface="Barlow Light"/>
              </a:rPr>
              <a:t>M</a:t>
            </a:r>
            <a:r>
              <a:rPr lang="en" sz="1500">
                <a:solidFill>
                  <a:schemeClr val="dk1"/>
                </a:solidFill>
                <a:latin typeface="Barlow Light"/>
                <a:ea typeface="Barlow Light"/>
                <a:cs typeface="Barlow Light"/>
                <a:sym typeface="Barlow Light"/>
              </a:rPr>
              <a:t>ake it a poster for a new anime season</a:t>
            </a:r>
            <a:endParaRPr sz="1500">
              <a:solidFill>
                <a:schemeClr val="dk1"/>
              </a:solidFill>
              <a:latin typeface="Barlow Light"/>
              <a:ea typeface="Barlow Light"/>
              <a:cs typeface="Barlow Light"/>
              <a:sym typeface="Barlow Light"/>
            </a:endParaRPr>
          </a:p>
        </p:txBody>
      </p:sp>
      <p:cxnSp>
        <p:nvCxnSpPr>
          <p:cNvPr id="468" name="Google Shape;468;p68"/>
          <p:cNvCxnSpPr/>
          <p:nvPr/>
        </p:nvCxnSpPr>
        <p:spPr>
          <a:xfrm flipH="1">
            <a:off x="2740850" y="1858338"/>
            <a:ext cx="986700" cy="828600"/>
          </a:xfrm>
          <a:prstGeom prst="straightConnector1">
            <a:avLst/>
          </a:prstGeom>
          <a:noFill/>
          <a:ln cap="flat" cmpd="sng" w="9525">
            <a:solidFill>
              <a:schemeClr val="dk2"/>
            </a:solidFill>
            <a:prstDash val="solid"/>
            <a:round/>
            <a:headEnd len="med" w="med" type="none"/>
            <a:tailEnd len="med" w="med" type="none"/>
          </a:ln>
        </p:spPr>
      </p:cxnSp>
      <p:cxnSp>
        <p:nvCxnSpPr>
          <p:cNvPr id="469" name="Google Shape;469;p68"/>
          <p:cNvCxnSpPr/>
          <p:nvPr/>
        </p:nvCxnSpPr>
        <p:spPr>
          <a:xfrm>
            <a:off x="5371260" y="1856546"/>
            <a:ext cx="987300" cy="832200"/>
          </a:xfrm>
          <a:prstGeom prst="straightConnector1">
            <a:avLst/>
          </a:prstGeom>
          <a:noFill/>
          <a:ln cap="flat" cmpd="sng" w="9525">
            <a:solidFill>
              <a:schemeClr val="dk2"/>
            </a:solidFill>
            <a:prstDash val="solid"/>
            <a:round/>
            <a:headEnd len="med" w="med" type="none"/>
            <a:tailEnd len="med" w="med" type="none"/>
          </a:ln>
        </p:spPr>
      </p:cxnSp>
      <p:sp>
        <p:nvSpPr>
          <p:cNvPr id="470" name="Google Shape;470;p68"/>
          <p:cNvSpPr txBox="1"/>
          <p:nvPr/>
        </p:nvSpPr>
        <p:spPr>
          <a:xfrm>
            <a:off x="3727550" y="0"/>
            <a:ext cx="1643700" cy="36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Barlow Light"/>
                <a:ea typeface="Barlow Light"/>
                <a:cs typeface="Barlow Light"/>
                <a:sym typeface="Barlow Light"/>
              </a:rPr>
              <a:t>Original image:</a:t>
            </a:r>
            <a:endParaRPr sz="1500">
              <a:solidFill>
                <a:schemeClr val="dk1"/>
              </a:solidFill>
              <a:latin typeface="Barlow Light"/>
              <a:ea typeface="Barlow Light"/>
              <a:cs typeface="Barlow Light"/>
              <a:sym typeface="Barlow Light"/>
            </a:endParaRPr>
          </a:p>
        </p:txBody>
      </p:sp>
      <p:sp>
        <p:nvSpPr>
          <p:cNvPr id="471" name="Google Shape;471;p68"/>
          <p:cNvSpPr txBox="1"/>
          <p:nvPr/>
        </p:nvSpPr>
        <p:spPr>
          <a:xfrm>
            <a:off x="103525" y="267750"/>
            <a:ext cx="3624000" cy="132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Overall idea: Use Stable Diffusion image to image </a:t>
            </a:r>
            <a:r>
              <a:rPr lang="en" sz="1300" u="sng">
                <a:solidFill>
                  <a:schemeClr val="dk1"/>
                </a:solidFill>
                <a:hlinkClick r:id="rId6">
                  <a:extLst>
                    <a:ext uri="{A12FA001-AC4F-418D-AE19-62706E023703}">
                      <ahyp:hlinkClr val="tx"/>
                    </a:ext>
                  </a:extLst>
                </a:hlinkClick>
              </a:rPr>
              <a:t>here</a:t>
            </a:r>
            <a:r>
              <a:rPr lang="en" sz="1300">
                <a:solidFill>
                  <a:schemeClr val="dk1"/>
                </a:solidFill>
              </a:rPr>
              <a:t> to create a variation of an image in two different styles. Start from a real image and choose the two variations you want to create. Show all three images in your digital portfolio.</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472" name="Google Shape;472;p68"/>
          <p:cNvSpPr txBox="1"/>
          <p:nvPr/>
        </p:nvSpPr>
        <p:spPr>
          <a:xfrm>
            <a:off x="6147000" y="402450"/>
            <a:ext cx="2850000" cy="15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Platform used: Stable Diffusion</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General comments: Took me awhile to realize I can’t ask specific questions, but these look amazing nonetheless. Can totally see myself using this in the future.</a:t>
            </a:r>
            <a:endParaRPr sz="13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pic>
        <p:nvPicPr>
          <p:cNvPr id="477" name="Google Shape;477;p69" title="imagefx1.jpg"/>
          <p:cNvPicPr preferRelativeResize="0"/>
          <p:nvPr>
            <p:ph idx="2" type="pic"/>
          </p:nvPr>
        </p:nvPicPr>
        <p:blipFill rotWithShape="1">
          <a:blip r:embed="rId3">
            <a:alphaModFix/>
          </a:blip>
          <a:srcRect b="0" l="20797" r="20797" t="0"/>
          <a:stretch/>
        </p:blipFill>
        <p:spPr>
          <a:xfrm>
            <a:off x="3" y="6"/>
            <a:ext cx="2450726" cy="2288774"/>
          </a:xfrm>
          <a:prstGeom prst="rect">
            <a:avLst/>
          </a:prstGeom>
        </p:spPr>
      </p:pic>
      <p:pic>
        <p:nvPicPr>
          <p:cNvPr id="478" name="Google Shape;478;p69" title="imagefx2.jpg"/>
          <p:cNvPicPr preferRelativeResize="0"/>
          <p:nvPr>
            <p:ph idx="3" type="pic"/>
          </p:nvPr>
        </p:nvPicPr>
        <p:blipFill rotWithShape="1">
          <a:blip r:embed="rId4">
            <a:alphaModFix/>
          </a:blip>
          <a:srcRect b="0" l="20797" r="20797" t="0"/>
          <a:stretch/>
        </p:blipFill>
        <p:spPr>
          <a:xfrm>
            <a:off x="6660376" y="0"/>
            <a:ext cx="2483624" cy="2319475"/>
          </a:xfrm>
          <a:prstGeom prst="rect">
            <a:avLst/>
          </a:prstGeom>
        </p:spPr>
      </p:pic>
      <p:sp>
        <p:nvSpPr>
          <p:cNvPr id="479" name="Google Shape;479;p69"/>
          <p:cNvSpPr txBox="1"/>
          <p:nvPr/>
        </p:nvSpPr>
        <p:spPr>
          <a:xfrm>
            <a:off x="2165695" y="2319475"/>
            <a:ext cx="4812600" cy="26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Prompt: Tranquil secret garden flourishing in a hidden pocket of a bustling city, tall stone walls, ivy-covered, stone fountain in the center, overgrown greenery, vibrant pops of red, yellow, and purple blooms, light cyan and dark teal background natural light street photography realistic cinematic</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Seed: </a:t>
            </a:r>
            <a:r>
              <a:rPr lang="en" sz="1500">
                <a:solidFill>
                  <a:schemeClr val="dk1"/>
                </a:solidFill>
                <a:latin typeface="Barlow Light"/>
                <a:ea typeface="Barlow Light"/>
                <a:cs typeface="Barlow Light"/>
                <a:sym typeface="Barlow Light"/>
              </a:rPr>
              <a:t>480405</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Used: Image FX</a:t>
            </a:r>
            <a:endParaRPr sz="1500">
              <a:solidFill>
                <a:schemeClr val="dk1"/>
              </a:solidFill>
              <a:latin typeface="Barlow Light"/>
              <a:ea typeface="Barlow Light"/>
              <a:cs typeface="Barlow Light"/>
              <a:sym typeface="Barlow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70"/>
          <p:cNvSpPr txBox="1"/>
          <p:nvPr>
            <p:ph type="title"/>
          </p:nvPr>
        </p:nvSpPr>
        <p:spPr>
          <a:xfrm>
            <a:off x="1388100" y="450150"/>
            <a:ext cx="63678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Week 6: Audio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71"/>
          <p:cNvSpPr txBox="1"/>
          <p:nvPr>
            <p:ph idx="1" type="body"/>
          </p:nvPr>
        </p:nvSpPr>
        <p:spPr>
          <a:xfrm>
            <a:off x="2484900" y="2294550"/>
            <a:ext cx="3741600" cy="7785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lt1"/>
              </a:buClr>
              <a:buSzPts val="1100"/>
              <a:buFont typeface="Arial"/>
              <a:buNone/>
            </a:pPr>
            <a:r>
              <a:rPr lang="en" sz="1100">
                <a:latin typeface="Hepta Slab"/>
                <a:ea typeface="Hepta Slab"/>
                <a:cs typeface="Hepta Slab"/>
                <a:sym typeface="Hepta Slab"/>
              </a:rPr>
              <a:t>Questions</a:t>
            </a:r>
            <a:r>
              <a:rPr lang="en" sz="1100">
                <a:latin typeface="Hepta Slab"/>
                <a:ea typeface="Hepta Slab"/>
                <a:cs typeface="Hepta Slab"/>
                <a:sym typeface="Hepta Slab"/>
              </a:rPr>
              <a:t>: </a:t>
            </a:r>
            <a:r>
              <a:rPr lang="en" sz="1100">
                <a:latin typeface="Hepta Slab"/>
                <a:ea typeface="Hepta Slab"/>
                <a:cs typeface="Hepta Slab"/>
                <a:sym typeface="Hepta Slab"/>
              </a:rPr>
              <a:t>How well did the tool do creating the music? How could you see this tool being used?</a:t>
            </a:r>
            <a:endParaRPr sz="1100">
              <a:latin typeface="Hepta Slab"/>
              <a:ea typeface="Hepta Slab"/>
              <a:cs typeface="Hepta Slab"/>
              <a:sym typeface="Hepta Slab"/>
            </a:endParaRPr>
          </a:p>
          <a:p>
            <a:pPr indent="0" lvl="0" marL="0" rtl="0" algn="ctr">
              <a:spcBef>
                <a:spcPts val="0"/>
              </a:spcBef>
              <a:spcAft>
                <a:spcPts val="0"/>
              </a:spcAft>
              <a:buNone/>
            </a:pPr>
            <a:r>
              <a:t/>
            </a:r>
            <a:endParaRPr>
              <a:latin typeface="Hepta Slab"/>
              <a:ea typeface="Hepta Slab"/>
              <a:cs typeface="Hepta Slab"/>
              <a:sym typeface="Hepta Slab"/>
            </a:endParaRPr>
          </a:p>
        </p:txBody>
      </p:sp>
      <p:sp>
        <p:nvSpPr>
          <p:cNvPr id="490" name="Google Shape;490;p71"/>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Creating music with MusicFX</a:t>
            </a:r>
            <a:endParaRPr/>
          </a:p>
        </p:txBody>
      </p:sp>
      <p:sp>
        <p:nvSpPr>
          <p:cNvPr id="491" name="Google Shape;491;p71"/>
          <p:cNvSpPr txBox="1"/>
          <p:nvPr>
            <p:ph idx="4" type="subTitle"/>
          </p:nvPr>
        </p:nvSpPr>
        <p:spPr>
          <a:xfrm>
            <a:off x="3127950" y="1299175"/>
            <a:ext cx="2455500" cy="77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Prompt: (“I’m Feeling Lucky”)</a:t>
            </a:r>
            <a:endParaRPr sz="1500"/>
          </a:p>
        </p:txBody>
      </p:sp>
      <p:sp>
        <p:nvSpPr>
          <p:cNvPr id="492" name="Google Shape;492;p71"/>
          <p:cNvSpPr txBox="1"/>
          <p:nvPr/>
        </p:nvSpPr>
        <p:spPr>
          <a:xfrm>
            <a:off x="2911650" y="3289925"/>
            <a:ext cx="2888100" cy="15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Hepta Slab"/>
                <a:ea typeface="Hepta Slab"/>
                <a:cs typeface="Hepta Slab"/>
                <a:sym typeface="Hepta Slab"/>
              </a:rPr>
              <a:t>Analysis: Not bad, this was very easy to use and create with. I really like G</a:t>
            </a:r>
            <a:r>
              <a:rPr lang="en" sz="1500">
                <a:solidFill>
                  <a:schemeClr val="dk1"/>
                </a:solidFill>
                <a:latin typeface="Hepta Slab"/>
                <a:ea typeface="Hepta Slab"/>
                <a:cs typeface="Hepta Slab"/>
                <a:sym typeface="Hepta Slab"/>
              </a:rPr>
              <a:t>oogle's</a:t>
            </a:r>
            <a:r>
              <a:rPr lang="en" sz="1500">
                <a:solidFill>
                  <a:schemeClr val="dk1"/>
                </a:solidFill>
                <a:latin typeface="Hepta Slab"/>
                <a:ea typeface="Hepta Slab"/>
                <a:cs typeface="Hepta Slab"/>
                <a:sym typeface="Hepta Slab"/>
              </a:rPr>
              <a:t>’ AI tools and that is a big reason why. Plus it’s free!</a:t>
            </a:r>
            <a:endParaRPr sz="1500">
              <a:solidFill>
                <a:schemeClr val="dk1"/>
              </a:solidFill>
              <a:latin typeface="Hepta Slab"/>
              <a:ea typeface="Hepta Slab"/>
              <a:cs typeface="Hepta Slab"/>
              <a:sym typeface="Hepta Slab"/>
            </a:endParaRPr>
          </a:p>
          <a:p>
            <a:pPr indent="0" lvl="0" marL="0" rtl="0" algn="ctr">
              <a:spcBef>
                <a:spcPts val="0"/>
              </a:spcBef>
              <a:spcAft>
                <a:spcPts val="0"/>
              </a:spcAft>
              <a:buNone/>
            </a:pPr>
            <a:r>
              <a:t/>
            </a:r>
            <a:endParaRPr sz="1500">
              <a:solidFill>
                <a:schemeClr val="dk1"/>
              </a:solidFill>
              <a:latin typeface="Hepta Slab"/>
              <a:ea typeface="Hepta Slab"/>
              <a:cs typeface="Hepta Slab"/>
              <a:sym typeface="Hepta Slab"/>
            </a:endParaRPr>
          </a:p>
        </p:txBody>
      </p:sp>
      <p:pic>
        <p:nvPicPr>
          <p:cNvPr id="493" name="Google Shape;493;p71" title="1.mp3">
            <a:hlinkClick r:id="rId3"/>
          </p:cNvPr>
          <p:cNvPicPr preferRelativeResize="0"/>
          <p:nvPr/>
        </p:nvPicPr>
        <p:blipFill>
          <a:blip r:embed="rId4">
            <a:alphaModFix/>
          </a:blip>
          <a:stretch>
            <a:fillRect/>
          </a:stretch>
        </p:blipFill>
        <p:spPr>
          <a:xfrm>
            <a:off x="7009025" y="600475"/>
            <a:ext cx="457200" cy="457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72"/>
          <p:cNvSpPr txBox="1"/>
          <p:nvPr>
            <p:ph idx="1" type="body"/>
          </p:nvPr>
        </p:nvSpPr>
        <p:spPr>
          <a:xfrm>
            <a:off x="3414575" y="1363000"/>
            <a:ext cx="2455500" cy="563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lang="en" sz="1100">
                <a:latin typeface="Hepta Slab"/>
                <a:ea typeface="Hepta Slab"/>
                <a:cs typeface="Hepta Slab"/>
                <a:sym typeface="Hepta Slab"/>
              </a:rPr>
              <a:t>Question: Reflect on your thoughts of Elevenlabs tools.</a:t>
            </a:r>
            <a:endParaRPr>
              <a:latin typeface="Hepta Slab Light"/>
              <a:ea typeface="Hepta Slab Light"/>
              <a:cs typeface="Hepta Slab Light"/>
              <a:sym typeface="Hepta Slab Light"/>
            </a:endParaRPr>
          </a:p>
        </p:txBody>
      </p:sp>
      <p:sp>
        <p:nvSpPr>
          <p:cNvPr id="499" name="Google Shape;499;p72"/>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ElevenLabs</a:t>
            </a:r>
            <a:endParaRPr/>
          </a:p>
        </p:txBody>
      </p:sp>
      <p:sp>
        <p:nvSpPr>
          <p:cNvPr id="500" name="Google Shape;500;p72"/>
          <p:cNvSpPr txBox="1"/>
          <p:nvPr/>
        </p:nvSpPr>
        <p:spPr>
          <a:xfrm>
            <a:off x="2487725" y="2081275"/>
            <a:ext cx="4309200" cy="15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Hepta Slab Light"/>
                <a:ea typeface="Hepta Slab Light"/>
                <a:cs typeface="Hepta Slab Light"/>
                <a:sym typeface="Hepta Slab Light"/>
              </a:rPr>
              <a:t>Analysis: Honestly this is fun and I used it multiple times. </a:t>
            </a:r>
            <a:r>
              <a:rPr lang="en" sz="1500">
                <a:solidFill>
                  <a:schemeClr val="dk1"/>
                </a:solidFill>
                <a:latin typeface="Hepta Slab Light"/>
                <a:ea typeface="Hepta Slab Light"/>
                <a:cs typeface="Hepta Slab Light"/>
                <a:sym typeface="Hepta Slab Light"/>
              </a:rPr>
              <a:t>Although</a:t>
            </a:r>
            <a:r>
              <a:rPr lang="en" sz="1500">
                <a:solidFill>
                  <a:schemeClr val="dk1"/>
                </a:solidFill>
                <a:latin typeface="Hepta Slab Light"/>
                <a:ea typeface="Hepta Slab Light"/>
                <a:cs typeface="Hepta Slab Light"/>
                <a:sym typeface="Hepta Slab Light"/>
              </a:rPr>
              <a:t> at first it’s very overwhelming, since I only needed one thing I knew what to look for. Otherwise, I’d use this in the future for a </a:t>
            </a:r>
            <a:r>
              <a:rPr lang="en" sz="1500">
                <a:solidFill>
                  <a:schemeClr val="dk1"/>
                </a:solidFill>
                <a:latin typeface="Hepta Slab Light"/>
                <a:ea typeface="Hepta Slab Light"/>
                <a:cs typeface="Hepta Slab Light"/>
                <a:sym typeface="Hepta Slab Light"/>
              </a:rPr>
              <a:t>promotional video or something. </a:t>
            </a:r>
            <a:endParaRPr sz="1500">
              <a:solidFill>
                <a:schemeClr val="dk1"/>
              </a:solidFill>
              <a:latin typeface="Hepta Slab Light"/>
              <a:ea typeface="Hepta Slab Light"/>
              <a:cs typeface="Hepta Slab Light"/>
              <a:sym typeface="Hepta Slab Light"/>
            </a:endParaRPr>
          </a:p>
        </p:txBody>
      </p:sp>
      <p:pic>
        <p:nvPicPr>
          <p:cNvPr id="501" name="Google Shape;501;p72" title="3.mp3">
            <a:hlinkClick r:id="rId3"/>
          </p:cNvPr>
          <p:cNvPicPr preferRelativeResize="0"/>
          <p:nvPr/>
        </p:nvPicPr>
        <p:blipFill>
          <a:blip r:embed="rId4">
            <a:alphaModFix/>
          </a:blip>
          <a:stretch>
            <a:fillRect/>
          </a:stretch>
        </p:blipFill>
        <p:spPr>
          <a:xfrm>
            <a:off x="3207125" y="600475"/>
            <a:ext cx="457200" cy="457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7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Week 7: Video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4"/>
          <p:cNvSpPr txBox="1"/>
          <p:nvPr>
            <p:ph idx="1" type="body"/>
          </p:nvPr>
        </p:nvSpPr>
        <p:spPr>
          <a:xfrm>
            <a:off x="699475" y="1921825"/>
            <a:ext cx="2455500" cy="885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lang="en" sz="1100">
                <a:latin typeface="Hepta Slab"/>
                <a:ea typeface="Hepta Slab"/>
                <a:cs typeface="Hepta Slab"/>
                <a:sym typeface="Hepta Slab"/>
              </a:rPr>
              <a:t>Label the video with the tool, the prompt you used, and rate the results on a scale of 1 (terrible) to 5 (amazing).</a:t>
            </a:r>
            <a:endParaRPr>
              <a:latin typeface="Hepta Slab Light"/>
              <a:ea typeface="Hepta Slab Light"/>
              <a:cs typeface="Hepta Slab Light"/>
              <a:sym typeface="Hepta Slab Light"/>
            </a:endParaRPr>
          </a:p>
        </p:txBody>
      </p:sp>
      <p:sp>
        <p:nvSpPr>
          <p:cNvPr id="512" name="Google Shape;512;p7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Create Videos</a:t>
            </a:r>
            <a:endParaRPr/>
          </a:p>
        </p:txBody>
      </p:sp>
      <p:sp>
        <p:nvSpPr>
          <p:cNvPr id="513" name="Google Shape;513;p7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Prompt</a:t>
            </a:r>
            <a:endParaRPr/>
          </a:p>
        </p:txBody>
      </p:sp>
      <p:sp>
        <p:nvSpPr>
          <p:cNvPr id="514" name="Google Shape;514;p74"/>
          <p:cNvSpPr txBox="1"/>
          <p:nvPr/>
        </p:nvSpPr>
        <p:spPr>
          <a:xfrm>
            <a:off x="483175" y="3084375"/>
            <a:ext cx="2888100" cy="15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Hepta Slab Light"/>
                <a:ea typeface="Hepta Slab Light"/>
                <a:cs typeface="Hepta Slab Light"/>
                <a:sym typeface="Hepta Slab Light"/>
              </a:rPr>
              <a:t>Analysis: 3. Not bad but a lot shorter than I thought, I was expecting something </a:t>
            </a:r>
            <a:r>
              <a:rPr lang="en" sz="1500">
                <a:solidFill>
                  <a:schemeClr val="dk1"/>
                </a:solidFill>
                <a:latin typeface="Hepta Slab Light"/>
                <a:ea typeface="Hepta Slab Light"/>
                <a:cs typeface="Hepta Slab Light"/>
                <a:sym typeface="Hepta Slab Light"/>
              </a:rPr>
              <a:t>that's</a:t>
            </a:r>
            <a:r>
              <a:rPr lang="en" sz="1500">
                <a:solidFill>
                  <a:schemeClr val="dk1"/>
                </a:solidFill>
                <a:latin typeface="Hepta Slab Light"/>
                <a:ea typeface="Hepta Slab Light"/>
                <a:cs typeface="Hepta Slab Light"/>
                <a:sym typeface="Hepta Slab Light"/>
              </a:rPr>
              <a:t> 10 seconds or so. But it did what was in the prompt (mostly)</a:t>
            </a:r>
            <a:endParaRPr sz="1500">
              <a:solidFill>
                <a:schemeClr val="dk1"/>
              </a:solidFill>
              <a:latin typeface="Hepta Slab Light"/>
              <a:ea typeface="Hepta Slab Light"/>
              <a:cs typeface="Hepta Slab Light"/>
              <a:sym typeface="Hepta Slab Light"/>
            </a:endParaRPr>
          </a:p>
        </p:txBody>
      </p:sp>
      <p:pic>
        <p:nvPicPr>
          <p:cNvPr id="515" name="Google Shape;515;p74" title="video.mp4">
            <a:hlinkClick r:id="rId4"/>
          </p:cNvPr>
          <p:cNvPicPr preferRelativeResize="0"/>
          <p:nvPr/>
        </p:nvPicPr>
        <p:blipFill>
          <a:blip r:embed="rId5">
            <a:alphaModFix/>
          </a:blip>
          <a:stretch>
            <a:fillRect/>
          </a:stretch>
        </p:blipFill>
        <p:spPr>
          <a:xfrm>
            <a:off x="3816725" y="1360525"/>
            <a:ext cx="4876800" cy="304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gtEl>
                                        <p:attrNameLst>
                                          <p:attrName>style.visibility</p:attrName>
                                        </p:attrNameLst>
                                      </p:cBhvr>
                                      <p:to>
                                        <p:strVal val="visible"/>
                                      </p:to>
                                    </p:set>
                                    <p:animEffect filter="fade" transition="in">
                                      <p:cBhvr>
                                        <p:cTn dur="1000"/>
                                        <p:tgtEl>
                                          <p:spTgt spid="5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5"/>
          <p:cNvSpPr txBox="1"/>
          <p:nvPr>
            <p:ph idx="1" type="body"/>
          </p:nvPr>
        </p:nvSpPr>
        <p:spPr>
          <a:xfrm>
            <a:off x="846000" y="2417500"/>
            <a:ext cx="2455500" cy="237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lang="en" sz="1100">
                <a:latin typeface="Hepta Slab"/>
                <a:ea typeface="Hepta Slab"/>
                <a:cs typeface="Hepta Slab"/>
                <a:sym typeface="Hepta Slab"/>
              </a:rPr>
              <a:t>Which tool do you believe performed better and why?</a:t>
            </a:r>
            <a:endParaRPr>
              <a:latin typeface="Hepta Slab Light"/>
              <a:ea typeface="Hepta Slab Light"/>
              <a:cs typeface="Hepta Slab Light"/>
              <a:sym typeface="Hepta Slab Light"/>
            </a:endParaRPr>
          </a:p>
        </p:txBody>
      </p:sp>
      <p:sp>
        <p:nvSpPr>
          <p:cNvPr id="521" name="Google Shape;521;p7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Compare Videos</a:t>
            </a:r>
            <a:endParaRPr/>
          </a:p>
        </p:txBody>
      </p:sp>
      <p:sp>
        <p:nvSpPr>
          <p:cNvPr id="522" name="Google Shape;522;p75"/>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Runway AI</a:t>
            </a:r>
            <a:endParaRPr/>
          </a:p>
        </p:txBody>
      </p:sp>
      <p:sp>
        <p:nvSpPr>
          <p:cNvPr id="523" name="Google Shape;523;p75"/>
          <p:cNvSpPr txBox="1"/>
          <p:nvPr/>
        </p:nvSpPr>
        <p:spPr>
          <a:xfrm>
            <a:off x="629700" y="3154375"/>
            <a:ext cx="2888100" cy="15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Hepta Slab Light"/>
                <a:ea typeface="Hepta Slab Light"/>
                <a:cs typeface="Hepta Slab Light"/>
                <a:sym typeface="Hepta Slab Light"/>
              </a:rPr>
              <a:t>Analysis: Eh, both of these were disappointing. But I think the first one was better because this one is…..off and feels not right. I’d rate it a 2. </a:t>
            </a:r>
            <a:endParaRPr sz="1500">
              <a:solidFill>
                <a:schemeClr val="dk1"/>
              </a:solidFill>
              <a:latin typeface="Hepta Slab Light"/>
              <a:ea typeface="Hepta Slab Light"/>
              <a:cs typeface="Hepta Slab Light"/>
              <a:sym typeface="Hepta Slab Light"/>
            </a:endParaRPr>
          </a:p>
        </p:txBody>
      </p:sp>
      <p:pic>
        <p:nvPicPr>
          <p:cNvPr id="524" name="Google Shape;524;p75" title="Gen-2 4230271725, Anna's late-night st, cinematic, M 5.mp4">
            <a:hlinkClick r:id="rId3"/>
          </p:cNvPr>
          <p:cNvPicPr preferRelativeResize="0"/>
          <p:nvPr/>
        </p:nvPicPr>
        <p:blipFill>
          <a:blip r:embed="rId4">
            <a:alphaModFix/>
          </a:blip>
          <a:stretch>
            <a:fillRect/>
          </a:stretch>
        </p:blipFill>
        <p:spPr>
          <a:xfrm>
            <a:off x="3816725" y="1360525"/>
            <a:ext cx="5174875" cy="282265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4"/>
                                        </p:tgtEl>
                                        <p:attrNameLst>
                                          <p:attrName>style.visibility</p:attrName>
                                        </p:attrNameLst>
                                      </p:cBhvr>
                                      <p:to>
                                        <p:strVal val="visible"/>
                                      </p:to>
                                    </p:set>
                                    <p:animEffect filter="fade" transition="in">
                                      <p:cBhvr>
                                        <p:cTn dur="1000"/>
                                        <p:tgtEl>
                                          <p:spTgt spid="5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60"/>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79" name="Google Shape;379;p60"/>
          <p:cNvSpPr txBox="1"/>
          <p:nvPr>
            <p:ph idx="2" type="body"/>
          </p:nvPr>
        </p:nvSpPr>
        <p:spPr>
          <a:xfrm>
            <a:off x="963549" y="786904"/>
            <a:ext cx="9261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r>
              <a:rPr lang="en"/>
              <a:t>1</a:t>
            </a:r>
            <a:endParaRPr/>
          </a:p>
        </p:txBody>
      </p:sp>
      <p:sp>
        <p:nvSpPr>
          <p:cNvPr id="380" name="Google Shape;380;p60"/>
          <p:cNvSpPr txBox="1"/>
          <p:nvPr>
            <p:ph idx="3" type="subTitle"/>
          </p:nvPr>
        </p:nvSpPr>
        <p:spPr>
          <a:xfrm>
            <a:off x="1875477" y="786625"/>
            <a:ext cx="17757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381" name="Google Shape;381;p60"/>
          <p:cNvSpPr txBox="1"/>
          <p:nvPr>
            <p:ph idx="4" type="body"/>
          </p:nvPr>
        </p:nvSpPr>
        <p:spPr>
          <a:xfrm>
            <a:off x="2059776" y="1079527"/>
            <a:ext cx="17757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u="sng">
                <a:hlinkClick r:id="rId3"/>
              </a:rPr>
              <a:t>Digital portfolio</a:t>
            </a:r>
            <a:endParaRPr sz="1400"/>
          </a:p>
        </p:txBody>
      </p:sp>
      <p:sp>
        <p:nvSpPr>
          <p:cNvPr id="382" name="Google Shape;382;p6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3" name="Google Shape;383;p60"/>
          <p:cNvSpPr txBox="1"/>
          <p:nvPr>
            <p:ph idx="2" type="body"/>
          </p:nvPr>
        </p:nvSpPr>
        <p:spPr>
          <a:xfrm>
            <a:off x="952911" y="1575154"/>
            <a:ext cx="9261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r>
              <a:rPr lang="en"/>
              <a:t>0</a:t>
            </a:r>
            <a:r>
              <a:rPr lang="en"/>
              <a:t>2</a:t>
            </a:r>
            <a:endParaRPr/>
          </a:p>
        </p:txBody>
      </p:sp>
      <p:sp>
        <p:nvSpPr>
          <p:cNvPr id="384" name="Google Shape;384;p60"/>
          <p:cNvSpPr txBox="1"/>
          <p:nvPr>
            <p:ph idx="3" type="subTitle"/>
          </p:nvPr>
        </p:nvSpPr>
        <p:spPr>
          <a:xfrm>
            <a:off x="1864839" y="1574875"/>
            <a:ext cx="17757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Basic/Advanced prompting</a:t>
            </a:r>
            <a:endParaRPr/>
          </a:p>
        </p:txBody>
      </p:sp>
      <p:sp>
        <p:nvSpPr>
          <p:cNvPr id="385" name="Google Shape;385;p60"/>
          <p:cNvSpPr txBox="1"/>
          <p:nvPr>
            <p:ph idx="4" type="body"/>
          </p:nvPr>
        </p:nvSpPr>
        <p:spPr>
          <a:xfrm>
            <a:off x="1864839" y="2273224"/>
            <a:ext cx="1775700" cy="83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Basic: </a:t>
            </a:r>
            <a:r>
              <a:rPr lang="en" sz="1400" u="sng">
                <a:hlinkClick action="ppaction://hlinksldjump" r:id="rId4"/>
              </a:rPr>
              <a:t>Week 2</a:t>
            </a:r>
            <a:endParaRPr sz="1400"/>
          </a:p>
          <a:p>
            <a:pPr indent="0" lvl="0" marL="0" rtl="0" algn="ctr">
              <a:spcBef>
                <a:spcPts val="0"/>
              </a:spcBef>
              <a:spcAft>
                <a:spcPts val="0"/>
              </a:spcAft>
              <a:buNone/>
            </a:pPr>
            <a:r>
              <a:t/>
            </a:r>
            <a:endParaRPr sz="1400"/>
          </a:p>
          <a:p>
            <a:pPr indent="0" lvl="0" marL="0" rtl="0" algn="ctr">
              <a:spcBef>
                <a:spcPts val="0"/>
              </a:spcBef>
              <a:spcAft>
                <a:spcPts val="0"/>
              </a:spcAft>
              <a:buNone/>
            </a:pPr>
            <a:r>
              <a:rPr lang="en" sz="1400"/>
              <a:t>Advanced: </a:t>
            </a:r>
            <a:r>
              <a:rPr lang="en" sz="1400" u="sng">
                <a:hlinkClick action="ppaction://hlinksldjump" r:id="rId5"/>
              </a:rPr>
              <a:t>Week 3</a:t>
            </a:r>
            <a:endParaRPr sz="1400"/>
          </a:p>
        </p:txBody>
      </p:sp>
      <p:sp>
        <p:nvSpPr>
          <p:cNvPr id="386" name="Google Shape;386;p60"/>
          <p:cNvSpPr txBox="1"/>
          <p:nvPr>
            <p:ph idx="2" type="body"/>
          </p:nvPr>
        </p:nvSpPr>
        <p:spPr>
          <a:xfrm>
            <a:off x="985949" y="3293604"/>
            <a:ext cx="9261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87" name="Google Shape;387;p60"/>
          <p:cNvSpPr txBox="1"/>
          <p:nvPr>
            <p:ph idx="3" type="subTitle"/>
          </p:nvPr>
        </p:nvSpPr>
        <p:spPr>
          <a:xfrm>
            <a:off x="1897876" y="3293325"/>
            <a:ext cx="19152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Basic/Advanced Image prompting</a:t>
            </a:r>
            <a:endParaRPr/>
          </a:p>
        </p:txBody>
      </p:sp>
      <p:sp>
        <p:nvSpPr>
          <p:cNvPr id="388" name="Google Shape;388;p60"/>
          <p:cNvSpPr txBox="1"/>
          <p:nvPr>
            <p:ph idx="4" type="body"/>
          </p:nvPr>
        </p:nvSpPr>
        <p:spPr>
          <a:xfrm>
            <a:off x="1897876" y="3991674"/>
            <a:ext cx="1775700" cy="83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rgbClr val="262626"/>
                </a:solidFill>
              </a:rPr>
              <a:t>Basic: </a:t>
            </a:r>
            <a:r>
              <a:rPr lang="en" sz="1400" u="sng">
                <a:solidFill>
                  <a:srgbClr val="262626"/>
                </a:solidFill>
                <a:hlinkClick action="ppaction://hlinksldjump" r:id="rId6">
                  <a:extLst>
                    <a:ext uri="{A12FA001-AC4F-418D-AE19-62706E023703}">
                      <ahyp:hlinkClr val="tx"/>
                    </a:ext>
                  </a:extLst>
                </a:hlinkClick>
              </a:rPr>
              <a:t>Week 4</a:t>
            </a:r>
            <a:endParaRPr sz="1400">
              <a:solidFill>
                <a:srgbClr val="262626"/>
              </a:solidFill>
            </a:endParaRPr>
          </a:p>
          <a:p>
            <a:pPr indent="0" lvl="0" marL="0" rtl="0" algn="ctr">
              <a:spcBef>
                <a:spcPts val="0"/>
              </a:spcBef>
              <a:spcAft>
                <a:spcPts val="0"/>
              </a:spcAft>
              <a:buNone/>
            </a:pPr>
            <a:r>
              <a:t/>
            </a:r>
            <a:endParaRPr sz="1400">
              <a:solidFill>
                <a:srgbClr val="262626"/>
              </a:solidFill>
            </a:endParaRPr>
          </a:p>
          <a:p>
            <a:pPr indent="0" lvl="0" marL="0" rtl="0" algn="ctr">
              <a:spcBef>
                <a:spcPts val="0"/>
              </a:spcBef>
              <a:spcAft>
                <a:spcPts val="0"/>
              </a:spcAft>
              <a:buNone/>
            </a:pPr>
            <a:r>
              <a:rPr lang="en" sz="1400">
                <a:solidFill>
                  <a:srgbClr val="262626"/>
                </a:solidFill>
              </a:rPr>
              <a:t>Advanced: </a:t>
            </a:r>
            <a:r>
              <a:rPr lang="en" sz="1400" u="sng">
                <a:solidFill>
                  <a:srgbClr val="262626"/>
                </a:solidFill>
                <a:hlinkClick action="ppaction://hlinksldjump" r:id="rId7">
                  <a:extLst>
                    <a:ext uri="{A12FA001-AC4F-418D-AE19-62706E023703}">
                      <ahyp:hlinkClr val="tx"/>
                    </a:ext>
                  </a:extLst>
                </a:hlinkClick>
              </a:rPr>
              <a:t>Week 5</a:t>
            </a:r>
            <a:endParaRPr sz="1400">
              <a:solidFill>
                <a:srgbClr val="262626"/>
              </a:solidFill>
            </a:endParaRPr>
          </a:p>
        </p:txBody>
      </p:sp>
      <p:sp>
        <p:nvSpPr>
          <p:cNvPr id="389" name="Google Shape;389;p60"/>
          <p:cNvSpPr txBox="1"/>
          <p:nvPr>
            <p:ph idx="2" type="body"/>
          </p:nvPr>
        </p:nvSpPr>
        <p:spPr>
          <a:xfrm>
            <a:off x="4814811" y="787179"/>
            <a:ext cx="9261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04</a:t>
            </a:r>
            <a:endParaRPr/>
          </a:p>
        </p:txBody>
      </p:sp>
      <p:sp>
        <p:nvSpPr>
          <p:cNvPr id="390" name="Google Shape;390;p60"/>
          <p:cNvSpPr txBox="1"/>
          <p:nvPr>
            <p:ph idx="3" type="subTitle"/>
          </p:nvPr>
        </p:nvSpPr>
        <p:spPr>
          <a:xfrm>
            <a:off x="5726739" y="786900"/>
            <a:ext cx="17757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rgbClr val="262626"/>
                </a:solidFill>
                <a:hlinkClick action="ppaction://hlinksldjump" r:id="rId8">
                  <a:extLst>
                    <a:ext uri="{A12FA001-AC4F-418D-AE19-62706E023703}">
                      <ahyp:hlinkClr val="tx"/>
                    </a:ext>
                  </a:extLst>
                </a:hlinkClick>
              </a:rPr>
              <a:t>Audio</a:t>
            </a:r>
            <a:endParaRPr>
              <a:solidFill>
                <a:srgbClr val="262626"/>
              </a:solidFill>
            </a:endParaRPr>
          </a:p>
        </p:txBody>
      </p:sp>
      <p:sp>
        <p:nvSpPr>
          <p:cNvPr id="391" name="Google Shape;391;p60"/>
          <p:cNvSpPr txBox="1"/>
          <p:nvPr>
            <p:ph idx="2" type="body"/>
          </p:nvPr>
        </p:nvSpPr>
        <p:spPr>
          <a:xfrm>
            <a:off x="4814811" y="1575154"/>
            <a:ext cx="9261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05</a:t>
            </a:r>
            <a:endParaRPr/>
          </a:p>
        </p:txBody>
      </p:sp>
      <p:sp>
        <p:nvSpPr>
          <p:cNvPr id="392" name="Google Shape;392;p60"/>
          <p:cNvSpPr txBox="1"/>
          <p:nvPr>
            <p:ph idx="3" type="subTitle"/>
          </p:nvPr>
        </p:nvSpPr>
        <p:spPr>
          <a:xfrm>
            <a:off x="5726739" y="1574875"/>
            <a:ext cx="17757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rgbClr val="262626"/>
                </a:solidFill>
                <a:hlinkClick action="ppaction://hlinksldjump" r:id="rId9">
                  <a:extLst>
                    <a:ext uri="{A12FA001-AC4F-418D-AE19-62706E023703}">
                      <ahyp:hlinkClr val="tx"/>
                    </a:ext>
                  </a:extLst>
                </a:hlinkClick>
              </a:rPr>
              <a:t>Video</a:t>
            </a:r>
            <a:endParaRPr>
              <a:solidFill>
                <a:srgbClr val="262626"/>
              </a:solidFill>
            </a:endParaRPr>
          </a:p>
        </p:txBody>
      </p:sp>
      <p:sp>
        <p:nvSpPr>
          <p:cNvPr id="393" name="Google Shape;393;p60"/>
          <p:cNvSpPr txBox="1"/>
          <p:nvPr/>
        </p:nvSpPr>
        <p:spPr>
          <a:xfrm>
            <a:off x="6751675" y="4413000"/>
            <a:ext cx="23925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rgbClr val="262626"/>
                </a:solidFill>
                <a:latin typeface="Hepta Slab"/>
                <a:ea typeface="Hepta Slab"/>
                <a:cs typeface="Hepta Slab"/>
                <a:sym typeface="Hepta Slab"/>
              </a:rPr>
              <a:t>Editor's</a:t>
            </a:r>
            <a:r>
              <a:rPr b="1" lang="en" sz="1000">
                <a:solidFill>
                  <a:srgbClr val="262626"/>
                </a:solidFill>
                <a:latin typeface="Hepta Slab"/>
                <a:ea typeface="Hepta Slab"/>
                <a:cs typeface="Hepta Slab"/>
                <a:sym typeface="Hepta Slab"/>
              </a:rPr>
              <a:t> note: Everything underlined in any slide </a:t>
            </a:r>
            <a:r>
              <a:rPr b="1" lang="en" sz="1000">
                <a:solidFill>
                  <a:srgbClr val="262626"/>
                </a:solidFill>
                <a:latin typeface="Hepta Slab"/>
                <a:ea typeface="Hepta Slab"/>
                <a:cs typeface="Hepta Slab"/>
                <a:sym typeface="Hepta Slab"/>
              </a:rPr>
              <a:t>contains</a:t>
            </a:r>
            <a:r>
              <a:rPr b="1" lang="en" sz="1000">
                <a:solidFill>
                  <a:srgbClr val="262626"/>
                </a:solidFill>
                <a:latin typeface="Hepta Slab"/>
                <a:ea typeface="Hepta Slab"/>
                <a:cs typeface="Hepta Slab"/>
                <a:sym typeface="Hepta Slab"/>
              </a:rPr>
              <a:t> a link. </a:t>
            </a:r>
            <a:endParaRPr b="1" sz="1000">
              <a:solidFill>
                <a:srgbClr val="262626"/>
              </a:solidFill>
              <a:latin typeface="Hepta Slab"/>
              <a:ea typeface="Hepta Slab"/>
              <a:cs typeface="Hepta Slab"/>
              <a:sym typeface="Hepta Slab"/>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1"/>
          <p:cNvSpPr txBox="1"/>
          <p:nvPr>
            <p:ph idx="1" type="body"/>
          </p:nvPr>
        </p:nvSpPr>
        <p:spPr>
          <a:xfrm>
            <a:off x="137338" y="1689326"/>
            <a:ext cx="3838500" cy="12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rial"/>
                <a:ea typeface="Arial"/>
                <a:cs typeface="Arial"/>
                <a:sym typeface="Arial"/>
              </a:rPr>
              <a:t>I tried this twice, the first time it asked specific questions and ruined the fun, so I made it ask specific questions and it failed to get the right answer. It’s very interesting how Q11 and 12 got very close, then 13 was out of left field (pun intended). I’m surprised the bot didn’t get the right answer, but that tends to happen when you don’t pursue one option (should’ve guessed a better question in Q13). </a:t>
            </a:r>
            <a:endParaRPr sz="1100"/>
          </a:p>
        </p:txBody>
      </p:sp>
      <p:sp>
        <p:nvSpPr>
          <p:cNvPr id="399" name="Google Shape;399;p61"/>
          <p:cNvSpPr txBox="1"/>
          <p:nvPr>
            <p:ph idx="3" type="body"/>
          </p:nvPr>
        </p:nvSpPr>
        <p:spPr>
          <a:xfrm>
            <a:off x="4494088" y="1689325"/>
            <a:ext cx="4338300" cy="12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rial"/>
                <a:ea typeface="Arial"/>
                <a:cs typeface="Arial"/>
                <a:sym typeface="Arial"/>
              </a:rPr>
              <a:t>The results were...okay? Since I didn't specify what "best" means (to me it meant most playable, but could also be highest price, most collectable, most used, etc) it just gave me 6 cards from the Base set in 1999, but only a select few holographics in no order? I really don't know. Either way, I think the lack of wiggle room from Gemini is definitely a weakness, but it might not always be bad. </a:t>
            </a:r>
            <a:endParaRPr sz="1200"/>
          </a:p>
        </p:txBody>
      </p:sp>
      <p:sp>
        <p:nvSpPr>
          <p:cNvPr id="400" name="Google Shape;400;p61"/>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Week 2: Basic prompting</a:t>
            </a:r>
            <a:endParaRPr/>
          </a:p>
        </p:txBody>
      </p:sp>
      <p:sp>
        <p:nvSpPr>
          <p:cNvPr id="401" name="Google Shape;401;p61"/>
          <p:cNvSpPr txBox="1"/>
          <p:nvPr>
            <p:ph idx="5" type="subTitle"/>
          </p:nvPr>
        </p:nvSpPr>
        <p:spPr>
          <a:xfrm>
            <a:off x="137338" y="1208132"/>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20 Questions with CGPT</a:t>
            </a:r>
            <a:endParaRPr/>
          </a:p>
        </p:txBody>
      </p:sp>
      <p:sp>
        <p:nvSpPr>
          <p:cNvPr id="402" name="Google Shape;402;p61"/>
          <p:cNvSpPr txBox="1"/>
          <p:nvPr>
            <p:ph idx="8" type="subTitle"/>
          </p:nvPr>
        </p:nvSpPr>
        <p:spPr>
          <a:xfrm>
            <a:off x="4213938" y="1208125"/>
            <a:ext cx="47568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4"/>
              </a:rPr>
              <a:t>Formatting with an LLM</a:t>
            </a:r>
            <a:r>
              <a:rPr lang="en" u="sng">
                <a:solidFill>
                  <a:schemeClr val="hlink"/>
                </a:solidFill>
                <a:hlinkClick r:id="rId5"/>
              </a:rPr>
              <a:t>: Gemini</a:t>
            </a:r>
            <a:endParaRPr/>
          </a:p>
        </p:txBody>
      </p:sp>
      <p:sp>
        <p:nvSpPr>
          <p:cNvPr id="403" name="Google Shape;403;p61"/>
          <p:cNvSpPr txBox="1"/>
          <p:nvPr>
            <p:ph idx="2" type="body"/>
          </p:nvPr>
        </p:nvSpPr>
        <p:spPr>
          <a:xfrm rot="-14512">
            <a:off x="2226729" y="3589093"/>
            <a:ext cx="4690542" cy="1698013"/>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Arial"/>
                <a:ea typeface="Arial"/>
                <a:cs typeface="Arial"/>
                <a:sym typeface="Arial"/>
              </a:rPr>
              <a:t>I chose Claude for this because, although I have more experience with CGPT and Gemini, I have better luck with good answers from Claude. I think overall this response is pretty good, and it answered all that I asked. It also answered the "should I buy this or not" question with its few sentences. I will continue to use Claude for correct answers whenever I need to. </a:t>
            </a:r>
            <a:endParaRPr sz="1300"/>
          </a:p>
        </p:txBody>
      </p:sp>
      <p:sp>
        <p:nvSpPr>
          <p:cNvPr id="404" name="Google Shape;404;p61"/>
          <p:cNvSpPr txBox="1"/>
          <p:nvPr>
            <p:ph idx="6" type="subTitle"/>
          </p:nvPr>
        </p:nvSpPr>
        <p:spPr>
          <a:xfrm rot="-14510">
            <a:off x="2502033" y="3140173"/>
            <a:ext cx="3838234" cy="480906"/>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6"/>
              </a:rPr>
              <a:t>Claude product review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2"/>
          <p:cNvSpPr txBox="1"/>
          <p:nvPr>
            <p:ph idx="1" type="body"/>
          </p:nvPr>
        </p:nvSpPr>
        <p:spPr>
          <a:xfrm>
            <a:off x="366725" y="1759100"/>
            <a:ext cx="3838500" cy="186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rial"/>
                <a:ea typeface="Arial"/>
                <a:cs typeface="Arial"/>
                <a:sym typeface="Arial"/>
              </a:rPr>
              <a:t>This was a struggle-fest for some reason. The chatbot kept asking very specific questions, such as “Who are the teams participating in the tournament?”. I can see what it was trying to get at, but it could’ve said “who is participating”, instead of what *teams* are joining. But overall, the formatting is good and useful for people who need this in a timely fashion. After rereading: it only answered three out of five questions. Interesting, asking for another seems to count for a question answered but sometimes not?</a:t>
            </a:r>
            <a:endParaRPr sz="1200">
              <a:latin typeface="Arial"/>
              <a:ea typeface="Arial"/>
              <a:cs typeface="Arial"/>
              <a:sym typeface="Arial"/>
            </a:endParaRPr>
          </a:p>
        </p:txBody>
      </p:sp>
      <p:sp>
        <p:nvSpPr>
          <p:cNvPr id="410" name="Google Shape;410;p62"/>
          <p:cNvSpPr txBox="1"/>
          <p:nvPr>
            <p:ph idx="2" type="body"/>
          </p:nvPr>
        </p:nvSpPr>
        <p:spPr>
          <a:xfrm>
            <a:off x="4605200" y="1759100"/>
            <a:ext cx="4172100" cy="17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rial"/>
                <a:ea typeface="Arial"/>
                <a:cs typeface="Arial"/>
                <a:sym typeface="Arial"/>
              </a:rPr>
              <a:t>Claude surprised me by successfully identifying "Lorem Ipsum", a well-known text placeholder. Looking past this, this can be incredibly useful for many things, including language deciphering, puzzle solving or making sense of nonsense. But the downside with language analysis is: Why learn a new language when AI can translate any text?</a:t>
            </a:r>
            <a:endParaRPr sz="1200">
              <a:latin typeface="Arial"/>
              <a:ea typeface="Arial"/>
              <a:cs typeface="Arial"/>
              <a:sym typeface="Arial"/>
            </a:endParaRPr>
          </a:p>
        </p:txBody>
      </p:sp>
      <p:sp>
        <p:nvSpPr>
          <p:cNvPr id="411" name="Google Shape;411;p62"/>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Week 3: Advanced prompting</a:t>
            </a:r>
            <a:endParaRPr/>
          </a:p>
        </p:txBody>
      </p:sp>
      <p:sp>
        <p:nvSpPr>
          <p:cNvPr id="412" name="Google Shape;412;p62"/>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Press release with CGPT</a:t>
            </a:r>
            <a:endParaRPr/>
          </a:p>
        </p:txBody>
      </p:sp>
      <p:sp>
        <p:nvSpPr>
          <p:cNvPr id="413" name="Google Shape;413;p62"/>
          <p:cNvSpPr txBox="1"/>
          <p:nvPr>
            <p:ph idx="6" type="subTitle"/>
          </p:nvPr>
        </p:nvSpPr>
        <p:spPr>
          <a:xfrm>
            <a:off x="4605200" y="1277900"/>
            <a:ext cx="43842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4"/>
              </a:rPr>
              <a:t>Extracting text from an image</a:t>
            </a:r>
            <a:endParaRPr/>
          </a:p>
        </p:txBody>
      </p:sp>
      <p:sp>
        <p:nvSpPr>
          <p:cNvPr id="414" name="Google Shape;414;p62"/>
          <p:cNvSpPr txBox="1"/>
          <p:nvPr>
            <p:ph idx="8" type="subTitle"/>
          </p:nvPr>
        </p:nvSpPr>
        <p:spPr>
          <a:xfrm>
            <a:off x="2379900" y="3448575"/>
            <a:ext cx="4384200" cy="55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5"/>
              </a:rPr>
              <a:t>Solve a logic puzzle</a:t>
            </a:r>
            <a:endParaRPr/>
          </a:p>
        </p:txBody>
      </p:sp>
      <p:sp>
        <p:nvSpPr>
          <p:cNvPr id="415" name="Google Shape;415;p62"/>
          <p:cNvSpPr txBox="1"/>
          <p:nvPr/>
        </p:nvSpPr>
        <p:spPr>
          <a:xfrm>
            <a:off x="3213775" y="4000875"/>
            <a:ext cx="27945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Note: Too many words for such little space. All information is contained within the link!</a:t>
            </a:r>
            <a:endParaRPr sz="1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3"/>
          <p:cNvSpPr txBox="1"/>
          <p:nvPr>
            <p:ph type="title"/>
          </p:nvPr>
        </p:nvSpPr>
        <p:spPr>
          <a:xfrm>
            <a:off x="1388100" y="450150"/>
            <a:ext cx="63678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Week 4: Basic image generation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pic>
        <p:nvPicPr>
          <p:cNvPr id="425" name="Google Shape;425;p64"/>
          <p:cNvPicPr preferRelativeResize="0"/>
          <p:nvPr>
            <p:ph idx="2" type="pic"/>
          </p:nvPr>
        </p:nvPicPr>
        <p:blipFill rotWithShape="1">
          <a:blip r:embed="rId3">
            <a:alphaModFix/>
          </a:blip>
          <a:srcRect b="3296" l="0" r="0" t="3306"/>
          <a:stretch/>
        </p:blipFill>
        <p:spPr>
          <a:xfrm>
            <a:off x="99500" y="118930"/>
            <a:ext cx="2288174" cy="2136975"/>
          </a:xfrm>
          <a:prstGeom prst="rect">
            <a:avLst/>
          </a:prstGeom>
        </p:spPr>
      </p:pic>
      <p:pic>
        <p:nvPicPr>
          <p:cNvPr id="426" name="Google Shape;426;p64"/>
          <p:cNvPicPr preferRelativeResize="0"/>
          <p:nvPr>
            <p:ph idx="3" type="pic"/>
          </p:nvPr>
        </p:nvPicPr>
        <p:blipFill rotWithShape="1">
          <a:blip r:embed="rId4">
            <a:alphaModFix/>
          </a:blip>
          <a:srcRect b="3296" l="0" r="0" t="3306"/>
          <a:stretch/>
        </p:blipFill>
        <p:spPr>
          <a:xfrm>
            <a:off x="6915650" y="118925"/>
            <a:ext cx="2086275" cy="1948426"/>
          </a:xfrm>
          <a:prstGeom prst="rect">
            <a:avLst/>
          </a:prstGeom>
        </p:spPr>
      </p:pic>
      <p:pic>
        <p:nvPicPr>
          <p:cNvPr id="427" name="Google Shape;427;p64"/>
          <p:cNvPicPr preferRelativeResize="0"/>
          <p:nvPr>
            <p:ph idx="4" type="pic"/>
          </p:nvPr>
        </p:nvPicPr>
        <p:blipFill rotWithShape="1">
          <a:blip r:embed="rId5">
            <a:alphaModFix/>
          </a:blip>
          <a:srcRect b="0" l="9845" r="9845" t="0"/>
          <a:stretch/>
        </p:blipFill>
        <p:spPr>
          <a:xfrm>
            <a:off x="99502" y="2764060"/>
            <a:ext cx="2288174" cy="2136995"/>
          </a:xfrm>
          <a:prstGeom prst="rect">
            <a:avLst/>
          </a:prstGeom>
        </p:spPr>
      </p:pic>
      <p:sp>
        <p:nvSpPr>
          <p:cNvPr id="428" name="Google Shape;428;p64"/>
          <p:cNvSpPr txBox="1"/>
          <p:nvPr/>
        </p:nvSpPr>
        <p:spPr>
          <a:xfrm>
            <a:off x="2495425" y="177925"/>
            <a:ext cx="1113600" cy="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&lt;- Gemini</a:t>
            </a:r>
            <a:endParaRPr sz="1500">
              <a:solidFill>
                <a:schemeClr val="dk1"/>
              </a:solidFill>
              <a:latin typeface="Barlow Light"/>
              <a:ea typeface="Barlow Light"/>
              <a:cs typeface="Barlow Light"/>
              <a:sym typeface="Barlow Light"/>
            </a:endParaRPr>
          </a:p>
        </p:txBody>
      </p:sp>
      <p:sp>
        <p:nvSpPr>
          <p:cNvPr id="429" name="Google Shape;429;p64"/>
          <p:cNvSpPr txBox="1"/>
          <p:nvPr/>
        </p:nvSpPr>
        <p:spPr>
          <a:xfrm>
            <a:off x="2664325" y="4107425"/>
            <a:ext cx="10488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&lt;- Claude</a:t>
            </a:r>
            <a:endParaRPr sz="1500">
              <a:solidFill>
                <a:schemeClr val="dk1"/>
              </a:solidFill>
              <a:latin typeface="Barlow Light"/>
              <a:ea typeface="Barlow Light"/>
              <a:cs typeface="Barlow Light"/>
              <a:sym typeface="Barlow Light"/>
            </a:endParaRPr>
          </a:p>
        </p:txBody>
      </p:sp>
      <p:sp>
        <p:nvSpPr>
          <p:cNvPr id="430" name="Google Shape;430;p64"/>
          <p:cNvSpPr txBox="1"/>
          <p:nvPr/>
        </p:nvSpPr>
        <p:spPr>
          <a:xfrm>
            <a:off x="6066200" y="177925"/>
            <a:ext cx="890700" cy="43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solidFill>
                  <a:schemeClr val="dk1"/>
                </a:solidFill>
                <a:latin typeface="Barlow Light"/>
                <a:ea typeface="Barlow Light"/>
                <a:cs typeface="Barlow Light"/>
                <a:sym typeface="Barlow Light"/>
              </a:rPr>
              <a:t>Dall-e -&gt;</a:t>
            </a:r>
            <a:endParaRPr sz="1500">
              <a:solidFill>
                <a:schemeClr val="dk1"/>
              </a:solidFill>
              <a:latin typeface="Barlow Light"/>
              <a:ea typeface="Barlow Light"/>
              <a:cs typeface="Barlow Light"/>
              <a:sym typeface="Barlow Light"/>
            </a:endParaRPr>
          </a:p>
        </p:txBody>
      </p:sp>
      <p:sp>
        <p:nvSpPr>
          <p:cNvPr id="431" name="Google Shape;431;p64"/>
          <p:cNvSpPr txBox="1"/>
          <p:nvPr/>
        </p:nvSpPr>
        <p:spPr>
          <a:xfrm>
            <a:off x="6257850" y="3748325"/>
            <a:ext cx="2607600" cy="11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Barlow Light"/>
                <a:ea typeface="Barlow Light"/>
                <a:cs typeface="Barlow Light"/>
                <a:sym typeface="Barlow Light"/>
              </a:rPr>
              <a:t>Prompt: Create an image of a dystopian world where the sky is a mix of colors and the mood is dreadful</a:t>
            </a:r>
            <a:endParaRPr sz="1300">
              <a:solidFill>
                <a:schemeClr val="dk1"/>
              </a:solidFill>
              <a:latin typeface="Barlow Light"/>
              <a:ea typeface="Barlow Light"/>
              <a:cs typeface="Barlow Light"/>
              <a:sym typeface="Barlow Light"/>
            </a:endParaRPr>
          </a:p>
        </p:txBody>
      </p:sp>
      <p:sp>
        <p:nvSpPr>
          <p:cNvPr id="432" name="Google Shape;432;p64"/>
          <p:cNvSpPr txBox="1"/>
          <p:nvPr/>
        </p:nvSpPr>
        <p:spPr>
          <a:xfrm>
            <a:off x="2842050" y="1106625"/>
            <a:ext cx="3459900" cy="26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My response: It seems Claude’s base image generation is significantly worse than the others. That said, all three followed the guidelines, with Dall-e being the most </a:t>
            </a:r>
            <a:r>
              <a:rPr lang="en" sz="1200">
                <a:solidFill>
                  <a:schemeClr val="dk1"/>
                </a:solidFill>
              </a:rPr>
              <a:t>imaginative</a:t>
            </a:r>
            <a:r>
              <a:rPr lang="en" sz="1200">
                <a:solidFill>
                  <a:schemeClr val="dk1"/>
                </a:solidFill>
              </a:rPr>
              <a:t> and Gemini being the most realistic looking. Since I didn’t specify what colors to put, I am surprised that all three images have similar colors. I think I could’ve been more specific and add parameters like “realistic cityscape”, “monster in the background”, etc. Overall, I think I would prefer Dall-e, but Gemini’s image generator doesn’t have a limit (as far as I know), while the other two do. </a:t>
            </a:r>
            <a:endParaRPr sz="12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6" name="Shape 436"/>
        <p:cNvGrpSpPr/>
        <p:nvPr/>
      </p:nvGrpSpPr>
      <p:grpSpPr>
        <a:xfrm>
          <a:off x="0" y="0"/>
          <a:ext cx="0" cy="0"/>
          <a:chOff x="0" y="0"/>
          <a:chExt cx="0" cy="0"/>
        </a:xfrm>
      </p:grpSpPr>
      <p:pic>
        <p:nvPicPr>
          <p:cNvPr id="437" name="Google Shape;437;p65"/>
          <p:cNvPicPr preferRelativeResize="0"/>
          <p:nvPr/>
        </p:nvPicPr>
        <p:blipFill>
          <a:blip r:embed="rId4">
            <a:alphaModFix/>
          </a:blip>
          <a:stretch>
            <a:fillRect/>
          </a:stretch>
        </p:blipFill>
        <p:spPr>
          <a:xfrm>
            <a:off x="199000" y="1023775"/>
            <a:ext cx="2434225" cy="2434225"/>
          </a:xfrm>
          <a:prstGeom prst="rect">
            <a:avLst/>
          </a:prstGeom>
          <a:noFill/>
          <a:ln>
            <a:noFill/>
          </a:ln>
        </p:spPr>
      </p:pic>
      <p:pic>
        <p:nvPicPr>
          <p:cNvPr id="438" name="Google Shape;438;p65"/>
          <p:cNvPicPr preferRelativeResize="0"/>
          <p:nvPr/>
        </p:nvPicPr>
        <p:blipFill>
          <a:blip r:embed="rId5">
            <a:alphaModFix/>
          </a:blip>
          <a:stretch>
            <a:fillRect/>
          </a:stretch>
        </p:blipFill>
        <p:spPr>
          <a:xfrm>
            <a:off x="6886925" y="370900"/>
            <a:ext cx="2200850" cy="2346775"/>
          </a:xfrm>
          <a:prstGeom prst="rect">
            <a:avLst/>
          </a:prstGeom>
          <a:noFill/>
          <a:ln>
            <a:noFill/>
          </a:ln>
        </p:spPr>
      </p:pic>
      <p:sp>
        <p:nvSpPr>
          <p:cNvPr id="439" name="Google Shape;439;p65"/>
          <p:cNvSpPr txBox="1"/>
          <p:nvPr/>
        </p:nvSpPr>
        <p:spPr>
          <a:xfrm>
            <a:off x="2633225" y="226900"/>
            <a:ext cx="4253700" cy="206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b="1" i="1" lang="en" sz="1200">
                <a:solidFill>
                  <a:schemeClr val="lt1"/>
                </a:solidFill>
              </a:rPr>
              <a:t>Create a texture or pattern that could be used for a background of a presentation:</a:t>
            </a:r>
            <a:r>
              <a:rPr b="1" lang="en" sz="1200">
                <a:solidFill>
                  <a:schemeClr val="lt1"/>
                </a:solidFill>
              </a:rPr>
              <a:t> It is the background! I used Gemini for this image and the one on the left, Dall-e on the right (because Gemini decided to be dumb). Overall for Gemini, the tool didn’t do too bad, and I could definitely use the Data image for a profile picture or banner on LinkedIn. Dall-e was great to work with and very easy, although I can see why such great images are behind a paywall. </a:t>
            </a:r>
            <a:endParaRPr b="1" sz="1200">
              <a:solidFill>
                <a:schemeClr val="lt1"/>
              </a:solidFill>
            </a:endParaRPr>
          </a:p>
          <a:p>
            <a:pPr indent="0" lvl="0" marL="0" rtl="0" algn="l">
              <a:spcBef>
                <a:spcPts val="0"/>
              </a:spcBef>
              <a:spcAft>
                <a:spcPts val="0"/>
              </a:spcAft>
              <a:buNone/>
            </a:pPr>
            <a:r>
              <a:t/>
            </a:r>
            <a:endParaRPr b="1" sz="1500">
              <a:solidFill>
                <a:schemeClr val="dk1"/>
              </a:solidFill>
              <a:latin typeface="Barlow"/>
              <a:ea typeface="Barlow"/>
              <a:cs typeface="Barlow"/>
              <a:sym typeface="Barlow"/>
            </a:endParaRPr>
          </a:p>
        </p:txBody>
      </p:sp>
      <p:sp>
        <p:nvSpPr>
          <p:cNvPr id="440" name="Google Shape;440;p65"/>
          <p:cNvSpPr txBox="1"/>
          <p:nvPr/>
        </p:nvSpPr>
        <p:spPr>
          <a:xfrm>
            <a:off x="6582750" y="2816000"/>
            <a:ext cx="2434200" cy="155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b="1" lang="en" sz="1100">
                <a:solidFill>
                  <a:schemeClr val="lt1"/>
                </a:solidFill>
              </a:rPr>
              <a:t> ⬆️</a:t>
            </a:r>
            <a:r>
              <a:rPr b="1" i="1" lang="en" sz="1100">
                <a:solidFill>
                  <a:schemeClr val="lt1"/>
                </a:solidFill>
              </a:rPr>
              <a:t>Create a tiled image that would repeat if used as a website background: </a:t>
            </a:r>
            <a:br>
              <a:rPr b="1" lang="en" sz="1100">
                <a:solidFill>
                  <a:schemeClr val="lt1"/>
                </a:solidFill>
              </a:rPr>
            </a:br>
            <a:r>
              <a:rPr b="1" lang="en" sz="1100">
                <a:solidFill>
                  <a:schemeClr val="lt1"/>
                </a:solidFill>
              </a:rPr>
              <a:t>Dall-e Prompt: (closed the tab, but can summarize) *above prompt* for Des Moines using elements of the city </a:t>
            </a:r>
            <a:endParaRPr b="1" sz="1100">
              <a:solidFill>
                <a:schemeClr val="lt1"/>
              </a:solidFill>
            </a:endParaRPr>
          </a:p>
          <a:p>
            <a:pPr indent="0" lvl="0" marL="0" rtl="0" algn="l">
              <a:spcBef>
                <a:spcPts val="0"/>
              </a:spcBef>
              <a:spcAft>
                <a:spcPts val="0"/>
              </a:spcAft>
              <a:buNone/>
            </a:pPr>
            <a:r>
              <a:t/>
            </a:r>
            <a:endParaRPr b="1" sz="1500">
              <a:solidFill>
                <a:schemeClr val="lt1"/>
              </a:solidFill>
              <a:latin typeface="Barlow"/>
              <a:ea typeface="Barlow"/>
              <a:cs typeface="Barlow"/>
              <a:sym typeface="Barlow"/>
            </a:endParaRPr>
          </a:p>
        </p:txBody>
      </p:sp>
      <p:sp>
        <p:nvSpPr>
          <p:cNvPr id="441" name="Google Shape;441;p65"/>
          <p:cNvSpPr txBox="1"/>
          <p:nvPr/>
        </p:nvSpPr>
        <p:spPr>
          <a:xfrm>
            <a:off x="373850" y="3598025"/>
            <a:ext cx="2669100" cy="14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 </a:t>
            </a:r>
            <a:r>
              <a:rPr b="1" i="1" lang="en" sz="1100">
                <a:solidFill>
                  <a:schemeClr val="lt1"/>
                </a:solidFill>
              </a:rPr>
              <a:t>Create an image that represents your major: </a:t>
            </a:r>
            <a:br>
              <a:rPr b="1" lang="en" sz="1100">
                <a:solidFill>
                  <a:schemeClr val="lt1"/>
                </a:solidFill>
              </a:rPr>
            </a:br>
            <a:r>
              <a:rPr b="1" lang="en" sz="1100">
                <a:solidFill>
                  <a:schemeClr val="lt1"/>
                </a:solidFill>
              </a:rPr>
              <a:t>Gemini prompt: “Create an image that represents data analytics with some artificial intelligence”, generated a bad image, then “more data analytics”</a:t>
            </a:r>
            <a:endParaRPr b="1" sz="1500">
              <a:solidFill>
                <a:schemeClr val="dk1"/>
              </a:solidFill>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6"/>
          <p:cNvSpPr txBox="1"/>
          <p:nvPr>
            <p:ph type="title"/>
          </p:nvPr>
        </p:nvSpPr>
        <p:spPr>
          <a:xfrm>
            <a:off x="1388100" y="1761300"/>
            <a:ext cx="6367800" cy="162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Week 5: Advanced image generation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pic>
        <p:nvPicPr>
          <p:cNvPr id="451" name="Google Shape;451;p67" title="Gemini_Generated_Image_7tw88n7tw88n7tw8.jpeg"/>
          <p:cNvPicPr preferRelativeResize="0"/>
          <p:nvPr>
            <p:ph idx="2" type="pic"/>
          </p:nvPr>
        </p:nvPicPr>
        <p:blipFill rotWithShape="1">
          <a:blip r:embed="rId3">
            <a:alphaModFix/>
          </a:blip>
          <a:srcRect b="3296" l="0" r="0" t="3306"/>
          <a:stretch/>
        </p:blipFill>
        <p:spPr>
          <a:xfrm>
            <a:off x="84025" y="118913"/>
            <a:ext cx="1643699" cy="1535099"/>
          </a:xfrm>
          <a:prstGeom prst="rect">
            <a:avLst/>
          </a:prstGeom>
        </p:spPr>
      </p:pic>
      <p:pic>
        <p:nvPicPr>
          <p:cNvPr id="452" name="Google Shape;452;p67" title="Gemini_Generated_Image_jay2s0jay2s0jay2.jpeg"/>
          <p:cNvPicPr preferRelativeResize="0"/>
          <p:nvPr>
            <p:ph idx="3" type="pic"/>
          </p:nvPr>
        </p:nvPicPr>
        <p:blipFill rotWithShape="1">
          <a:blip r:embed="rId4">
            <a:alphaModFix/>
          </a:blip>
          <a:srcRect b="3296" l="0" r="0" t="3306"/>
          <a:stretch/>
        </p:blipFill>
        <p:spPr>
          <a:xfrm>
            <a:off x="84035" y="3377313"/>
            <a:ext cx="1643699" cy="1535099"/>
          </a:xfrm>
          <a:prstGeom prst="rect">
            <a:avLst/>
          </a:prstGeom>
        </p:spPr>
      </p:pic>
      <p:pic>
        <p:nvPicPr>
          <p:cNvPr id="453" name="Google Shape;453;p67" title="Gemini_Generated_Image_l8chdzl8chdzl8ch.jpeg"/>
          <p:cNvPicPr preferRelativeResize="0"/>
          <p:nvPr>
            <p:ph idx="4" type="pic"/>
          </p:nvPr>
        </p:nvPicPr>
        <p:blipFill rotWithShape="1">
          <a:blip r:embed="rId5">
            <a:alphaModFix/>
          </a:blip>
          <a:srcRect b="3296" l="0" r="0" t="3306"/>
          <a:stretch/>
        </p:blipFill>
        <p:spPr>
          <a:xfrm>
            <a:off x="84020" y="1748113"/>
            <a:ext cx="1643699" cy="1535099"/>
          </a:xfrm>
          <a:prstGeom prst="rect">
            <a:avLst/>
          </a:prstGeom>
        </p:spPr>
      </p:pic>
      <p:sp>
        <p:nvSpPr>
          <p:cNvPr id="454" name="Google Shape;454;p67"/>
          <p:cNvSpPr txBox="1"/>
          <p:nvPr/>
        </p:nvSpPr>
        <p:spPr>
          <a:xfrm>
            <a:off x="1800750" y="207675"/>
            <a:ext cx="3015300" cy="8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Barlow Light"/>
                <a:ea typeface="Barlow Light"/>
                <a:cs typeface="Barlow Light"/>
                <a:sym typeface="Barlow Light"/>
              </a:rPr>
              <a:t>Prompt 1: give me an image of the sun having an all our war with the moon. make it extreme!</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p:txBody>
      </p:sp>
      <p:sp>
        <p:nvSpPr>
          <p:cNvPr id="455" name="Google Shape;455;p67"/>
          <p:cNvSpPr txBox="1"/>
          <p:nvPr/>
        </p:nvSpPr>
        <p:spPr>
          <a:xfrm>
            <a:off x="1800750" y="2225100"/>
            <a:ext cx="2880900" cy="69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1500">
                <a:solidFill>
                  <a:schemeClr val="dk1"/>
                </a:solidFill>
                <a:latin typeface="Barlow Light"/>
                <a:ea typeface="Barlow Light"/>
                <a:cs typeface="Barlow Light"/>
                <a:sym typeface="Barlow Light"/>
              </a:rPr>
              <a:t>Prompt 2: </a:t>
            </a:r>
            <a:r>
              <a:rPr lang="en" sz="1500">
                <a:solidFill>
                  <a:schemeClr val="dk1"/>
                </a:solidFill>
                <a:latin typeface="Barlow Light"/>
                <a:ea typeface="Barlow Light"/>
                <a:cs typeface="Barlow Light"/>
                <a:sym typeface="Barlow Light"/>
              </a:rPr>
              <a:t>make them have little armies, and more intensity</a:t>
            </a:r>
            <a:endParaRPr sz="1500">
              <a:solidFill>
                <a:schemeClr val="dk1"/>
              </a:solidFill>
              <a:latin typeface="Barlow Light"/>
              <a:ea typeface="Barlow Light"/>
              <a:cs typeface="Barlow Light"/>
              <a:sym typeface="Barlow Light"/>
            </a:endParaRPr>
          </a:p>
        </p:txBody>
      </p:sp>
      <p:sp>
        <p:nvSpPr>
          <p:cNvPr id="456" name="Google Shape;456;p67"/>
          <p:cNvSpPr txBox="1"/>
          <p:nvPr/>
        </p:nvSpPr>
        <p:spPr>
          <a:xfrm>
            <a:off x="1800750" y="3949575"/>
            <a:ext cx="22143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1500">
                <a:solidFill>
                  <a:schemeClr val="dk1"/>
                </a:solidFill>
                <a:latin typeface="Barlow Light"/>
                <a:ea typeface="Barlow Light"/>
                <a:cs typeface="Barlow Light"/>
                <a:sym typeface="Barlow Light"/>
              </a:rPr>
              <a:t>Prompt 3: </a:t>
            </a:r>
            <a:r>
              <a:rPr lang="en" sz="1500">
                <a:solidFill>
                  <a:schemeClr val="dk1"/>
                </a:solidFill>
                <a:latin typeface="Barlow Light"/>
                <a:ea typeface="Barlow Light"/>
                <a:cs typeface="Barlow Light"/>
                <a:sym typeface="Barlow Light"/>
              </a:rPr>
              <a:t>pick a winner!</a:t>
            </a:r>
            <a:endParaRPr sz="1500">
              <a:solidFill>
                <a:schemeClr val="dk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p:txBody>
      </p:sp>
      <p:sp>
        <p:nvSpPr>
          <p:cNvPr id="457" name="Google Shape;457;p67"/>
          <p:cNvSpPr txBox="1"/>
          <p:nvPr/>
        </p:nvSpPr>
        <p:spPr>
          <a:xfrm>
            <a:off x="4735250" y="207673"/>
            <a:ext cx="3911700" cy="17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Overall idea: Use ChatGPT or Google Gemini to make an image of something extreme - a huge water bottle for example. Then continue to ask for it to be more extreme/crazy/big (you only get three image creations per day with a free ChatGPT account). Add all of your images to your digital portfolio to show the difference from the first to the last.</a:t>
            </a:r>
            <a:endParaRPr sz="1300">
              <a:solidFill>
                <a:schemeClr val="dk1"/>
              </a:solidFill>
            </a:endParaRPr>
          </a:p>
        </p:txBody>
      </p:sp>
      <p:sp>
        <p:nvSpPr>
          <p:cNvPr id="458" name="Google Shape;458;p67"/>
          <p:cNvSpPr txBox="1"/>
          <p:nvPr/>
        </p:nvSpPr>
        <p:spPr>
          <a:xfrm>
            <a:off x="4754675" y="2571750"/>
            <a:ext cx="3911700" cy="12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Platform used: Gemini</a:t>
            </a:r>
            <a:br>
              <a:rPr lang="en" sz="1300">
                <a:solidFill>
                  <a:schemeClr val="dk1"/>
                </a:solidFill>
              </a:rPr>
            </a:br>
            <a:br>
              <a:rPr lang="en" sz="1300">
                <a:solidFill>
                  <a:schemeClr val="dk1"/>
                </a:solidFill>
              </a:rPr>
            </a:br>
            <a:r>
              <a:rPr lang="en" sz="1300">
                <a:solidFill>
                  <a:schemeClr val="dk1"/>
                </a:solidFill>
              </a:rPr>
              <a:t>General comments: I asked for five images in all, these were the best three. Overall very happy with Gemini’s </a:t>
            </a:r>
            <a:r>
              <a:rPr lang="en" sz="1300">
                <a:solidFill>
                  <a:schemeClr val="dk1"/>
                </a:solidFill>
              </a:rPr>
              <a:t>performance</a:t>
            </a:r>
            <a:r>
              <a:rPr lang="en" sz="1300">
                <a:solidFill>
                  <a:schemeClr val="dk1"/>
                </a:solidFill>
              </a:rPr>
              <a:t>. </a:t>
            </a:r>
            <a:endParaRPr sz="13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